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sldIdLst>
    <p:sldId id="281" r:id="rId5"/>
    <p:sldId id="282" r:id="rId6"/>
    <p:sldId id="267" r:id="rId7"/>
    <p:sldId id="265" r:id="rId8"/>
    <p:sldId id="295" r:id="rId9"/>
    <p:sldId id="296" r:id="rId10"/>
    <p:sldId id="297" r:id="rId11"/>
    <p:sldId id="298" r:id="rId12"/>
    <p:sldId id="299" r:id="rId13"/>
    <p:sldId id="300" r:id="rId14"/>
    <p:sldId id="30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597" userDrawn="1">
          <p15:clr>
            <a:srgbClr val="A4A3A4"/>
          </p15:clr>
        </p15:guide>
        <p15:guide id="3"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2C51"/>
    <a:srgbClr val="EC6503"/>
    <a:srgbClr val="A64802"/>
    <a:srgbClr val="D05A02"/>
    <a:srgbClr val="D0CECE"/>
    <a:srgbClr val="BDBDBF"/>
    <a:srgbClr val="ED6502"/>
    <a:srgbClr val="A6C541"/>
    <a:srgbClr val="486BAC"/>
    <a:srgbClr val="BA8D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95"/>
    <p:restoredTop sz="96327"/>
  </p:normalViewPr>
  <p:slideViewPr>
    <p:cSldViewPr snapToGrid="0" showGuides="1">
      <p:cViewPr varScale="1">
        <p:scale>
          <a:sx n="95" d="100"/>
          <a:sy n="95" d="100"/>
        </p:scale>
        <p:origin x="182" y="72"/>
      </p:cViewPr>
      <p:guideLst>
        <p:guide orient="horz" pos="2160"/>
        <p:guide pos="59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 Zubkova" userId="06565d23-051c-4b36-84eb-a9e562a3bb0c" providerId="ADAL" clId="{6CE85383-C292-4B4C-AE54-1B231960F130}"/>
    <pc:docChg chg="modSld">
      <pc:chgData name="Julia Zubkova" userId="06565d23-051c-4b36-84eb-a9e562a3bb0c" providerId="ADAL" clId="{6CE85383-C292-4B4C-AE54-1B231960F130}" dt="2024-05-29T14:45:17.020" v="23" actId="20577"/>
      <pc:docMkLst>
        <pc:docMk/>
      </pc:docMkLst>
      <pc:sldChg chg="modSp mod">
        <pc:chgData name="Julia Zubkova" userId="06565d23-051c-4b36-84eb-a9e562a3bb0c" providerId="ADAL" clId="{6CE85383-C292-4B4C-AE54-1B231960F130}" dt="2024-05-29T14:45:17.020" v="23" actId="20577"/>
        <pc:sldMkLst>
          <pc:docMk/>
          <pc:sldMk cId="2975058654" sldId="265"/>
        </pc:sldMkLst>
      </pc:sldChg>
      <pc:sldChg chg="modSp mod">
        <pc:chgData name="Julia Zubkova" userId="06565d23-051c-4b36-84eb-a9e562a3bb0c" providerId="ADAL" clId="{6CE85383-C292-4B4C-AE54-1B231960F130}" dt="2024-05-29T14:41:50.298" v="17" actId="20577"/>
        <pc:sldMkLst>
          <pc:docMk/>
          <pc:sldMk cId="2539433986" sldId="295"/>
        </pc:sldMkLst>
      </pc:sldChg>
    </pc:docChg>
  </pc:docChgLst>
  <pc:docChgLst>
    <pc:chgData name="Alina Skrebova" userId="9caf4eb0-a7df-4bf1-8ed1-c5093c5e325a" providerId="ADAL" clId="{0E400129-33B7-4A2C-84B6-C6FDA0482620}"/>
    <pc:docChg chg="modSld">
      <pc:chgData name="Alina Skrebova" userId="9caf4eb0-a7df-4bf1-8ed1-c5093c5e325a" providerId="ADAL" clId="{0E400129-33B7-4A2C-84B6-C6FDA0482620}" dt="2025-06-06T08:20:30.982" v="3" actId="20577"/>
      <pc:docMkLst>
        <pc:docMk/>
      </pc:docMkLst>
      <pc:sldChg chg="modSp mod">
        <pc:chgData name="Alina Skrebova" userId="9caf4eb0-a7df-4bf1-8ed1-c5093c5e325a" providerId="ADAL" clId="{0E400129-33B7-4A2C-84B6-C6FDA0482620}" dt="2025-06-06T08:20:30.982" v="3" actId="20577"/>
        <pc:sldMkLst>
          <pc:docMk/>
          <pc:sldMk cId="2251465159" sldId="281"/>
        </pc:sldMkLst>
        <pc:spChg chg="mod">
          <ac:chgData name="Alina Skrebova" userId="9caf4eb0-a7df-4bf1-8ed1-c5093c5e325a" providerId="ADAL" clId="{0E400129-33B7-4A2C-84B6-C6FDA0482620}" dt="2025-06-06T08:20:17.080" v="1" actId="20577"/>
          <ac:spMkLst>
            <pc:docMk/>
            <pc:sldMk cId="2251465159" sldId="281"/>
            <ac:spMk id="9" creationId="{2B96E932-C1C1-C6BB-F89A-9B0C6BFE7479}"/>
          </ac:spMkLst>
        </pc:spChg>
        <pc:spChg chg="mod">
          <ac:chgData name="Alina Skrebova" userId="9caf4eb0-a7df-4bf1-8ed1-c5093c5e325a" providerId="ADAL" clId="{0E400129-33B7-4A2C-84B6-C6FDA0482620}" dt="2025-06-06T08:20:30.982" v="3" actId="20577"/>
          <ac:spMkLst>
            <pc:docMk/>
            <pc:sldMk cId="2251465159" sldId="281"/>
            <ac:spMk id="10" creationId="{A7487580-4774-1CB1-90A2-4ECDC7E6B19C}"/>
          </ac:spMkLst>
        </pc:spChg>
      </pc:sldChg>
    </pc:docChg>
  </pc:docChgLst>
  <pc:docChgLst>
    <pc:chgData name="Alina Skrebova" userId="9caf4eb0-a7df-4bf1-8ed1-c5093c5e325a" providerId="ADAL" clId="{04263D0B-29FC-48E2-8114-2D33665FE274}"/>
    <pc:docChg chg="undo custSel modSld">
      <pc:chgData name="Alina Skrebova" userId="9caf4eb0-a7df-4bf1-8ed1-c5093c5e325a" providerId="ADAL" clId="{04263D0B-29FC-48E2-8114-2D33665FE274}" dt="2025-05-12T07:31:36.224" v="142" actId="20577"/>
      <pc:docMkLst>
        <pc:docMk/>
      </pc:docMkLst>
      <pc:sldChg chg="modSp mod">
        <pc:chgData name="Alina Skrebova" userId="9caf4eb0-a7df-4bf1-8ed1-c5093c5e325a" providerId="ADAL" clId="{04263D0B-29FC-48E2-8114-2D33665FE274}" dt="2025-05-12T07:30:04.220" v="76" actId="20577"/>
        <pc:sldMkLst>
          <pc:docMk/>
          <pc:sldMk cId="2366812412" sldId="267"/>
        </pc:sldMkLst>
        <pc:spChg chg="mod">
          <ac:chgData name="Alina Skrebova" userId="9caf4eb0-a7df-4bf1-8ed1-c5093c5e325a" providerId="ADAL" clId="{04263D0B-29FC-48E2-8114-2D33665FE274}" dt="2025-05-12T07:28:39.970" v="26" actId="20577"/>
          <ac:spMkLst>
            <pc:docMk/>
            <pc:sldMk cId="2366812412" sldId="267"/>
            <ac:spMk id="10" creationId="{646506B4-2B52-8353-0B02-8D3F240866A3}"/>
          </ac:spMkLst>
        </pc:spChg>
        <pc:spChg chg="mod">
          <ac:chgData name="Alina Skrebova" userId="9caf4eb0-a7df-4bf1-8ed1-c5093c5e325a" providerId="ADAL" clId="{04263D0B-29FC-48E2-8114-2D33665FE274}" dt="2025-05-12T07:28:32.681" v="24" actId="20577"/>
          <ac:spMkLst>
            <pc:docMk/>
            <pc:sldMk cId="2366812412" sldId="267"/>
            <ac:spMk id="13" creationId="{9682A73B-C3DE-CDFA-E787-618292626613}"/>
          </ac:spMkLst>
        </pc:spChg>
        <pc:spChg chg="mod">
          <ac:chgData name="Alina Skrebova" userId="9caf4eb0-a7df-4bf1-8ed1-c5093c5e325a" providerId="ADAL" clId="{04263D0B-29FC-48E2-8114-2D33665FE274}" dt="2025-05-12T07:28:56.781" v="34" actId="20577"/>
          <ac:spMkLst>
            <pc:docMk/>
            <pc:sldMk cId="2366812412" sldId="267"/>
            <ac:spMk id="17" creationId="{9824A6AE-AD60-D603-F799-7E97F0E7BDA2}"/>
          </ac:spMkLst>
        </pc:spChg>
        <pc:spChg chg="mod">
          <ac:chgData name="Alina Skrebova" userId="9caf4eb0-a7df-4bf1-8ed1-c5093c5e325a" providerId="ADAL" clId="{04263D0B-29FC-48E2-8114-2D33665FE274}" dt="2025-05-12T07:29:12.468" v="42" actId="20577"/>
          <ac:spMkLst>
            <pc:docMk/>
            <pc:sldMk cId="2366812412" sldId="267"/>
            <ac:spMk id="22" creationId="{37D7AA13-3DF0-10F1-0066-25473AE939FD}"/>
          </ac:spMkLst>
        </pc:spChg>
        <pc:spChg chg="mod">
          <ac:chgData name="Alina Skrebova" userId="9caf4eb0-a7df-4bf1-8ed1-c5093c5e325a" providerId="ADAL" clId="{04263D0B-29FC-48E2-8114-2D33665FE274}" dt="2025-05-12T07:29:29.433" v="54" actId="20577"/>
          <ac:spMkLst>
            <pc:docMk/>
            <pc:sldMk cId="2366812412" sldId="267"/>
            <ac:spMk id="26" creationId="{9A9BB545-B415-46D0-7B43-5F2FB0044BF4}"/>
          </ac:spMkLst>
        </pc:spChg>
        <pc:spChg chg="mod">
          <ac:chgData name="Alina Skrebova" userId="9caf4eb0-a7df-4bf1-8ed1-c5093c5e325a" providerId="ADAL" clId="{04263D0B-29FC-48E2-8114-2D33665FE274}" dt="2025-05-12T07:29:38.116" v="62" actId="20577"/>
          <ac:spMkLst>
            <pc:docMk/>
            <pc:sldMk cId="2366812412" sldId="267"/>
            <ac:spMk id="28" creationId="{BC165B41-23B6-AE46-7020-61621070ADDA}"/>
          </ac:spMkLst>
        </pc:spChg>
        <pc:spChg chg="mod">
          <ac:chgData name="Alina Skrebova" userId="9caf4eb0-a7df-4bf1-8ed1-c5093c5e325a" providerId="ADAL" clId="{04263D0B-29FC-48E2-8114-2D33665FE274}" dt="2025-05-12T07:29:44.312" v="64" actId="20577"/>
          <ac:spMkLst>
            <pc:docMk/>
            <pc:sldMk cId="2366812412" sldId="267"/>
            <ac:spMk id="30" creationId="{13392926-D7B9-BBF7-4886-3663D36EE24C}"/>
          </ac:spMkLst>
        </pc:spChg>
        <pc:spChg chg="mod">
          <ac:chgData name="Alina Skrebova" userId="9caf4eb0-a7df-4bf1-8ed1-c5093c5e325a" providerId="ADAL" clId="{04263D0B-29FC-48E2-8114-2D33665FE274}" dt="2025-05-12T07:30:04.220" v="76" actId="20577"/>
          <ac:spMkLst>
            <pc:docMk/>
            <pc:sldMk cId="2366812412" sldId="267"/>
            <ac:spMk id="46" creationId="{4B9E57F4-8AA7-32CA-E9E5-8F2D7DEE3B57}"/>
          </ac:spMkLst>
        </pc:spChg>
        <pc:spChg chg="mod">
          <ac:chgData name="Alina Skrebova" userId="9caf4eb0-a7df-4bf1-8ed1-c5093c5e325a" providerId="ADAL" clId="{04263D0B-29FC-48E2-8114-2D33665FE274}" dt="2025-05-12T07:29:56.703" v="72" actId="20577"/>
          <ac:spMkLst>
            <pc:docMk/>
            <pc:sldMk cId="2366812412" sldId="267"/>
            <ac:spMk id="48" creationId="{9C0894B2-CA35-6B3F-7717-6CCDC4CB921A}"/>
          </ac:spMkLst>
        </pc:spChg>
      </pc:sldChg>
      <pc:sldChg chg="modSp mod">
        <pc:chgData name="Alina Skrebova" userId="9caf4eb0-a7df-4bf1-8ed1-c5093c5e325a" providerId="ADAL" clId="{04263D0B-29FC-48E2-8114-2D33665FE274}" dt="2025-05-12T07:28:09.701" v="18" actId="20577"/>
        <pc:sldMkLst>
          <pc:docMk/>
          <pc:sldMk cId="2251465159" sldId="281"/>
        </pc:sldMkLst>
        <pc:spChg chg="mod">
          <ac:chgData name="Alina Skrebova" userId="9caf4eb0-a7df-4bf1-8ed1-c5093c5e325a" providerId="ADAL" clId="{04263D0B-29FC-48E2-8114-2D33665FE274}" dt="2025-05-12T07:28:09.701" v="18" actId="20577"/>
          <ac:spMkLst>
            <pc:docMk/>
            <pc:sldMk cId="2251465159" sldId="281"/>
            <ac:spMk id="9" creationId="{2B96E932-C1C1-C6BB-F89A-9B0C6BFE7479}"/>
          </ac:spMkLst>
        </pc:spChg>
        <pc:spChg chg="mod">
          <ac:chgData name="Alina Skrebova" userId="9caf4eb0-a7df-4bf1-8ed1-c5093c5e325a" providerId="ADAL" clId="{04263D0B-29FC-48E2-8114-2D33665FE274}" dt="2025-05-12T07:27:58.322" v="11" actId="20577"/>
          <ac:spMkLst>
            <pc:docMk/>
            <pc:sldMk cId="2251465159" sldId="281"/>
            <ac:spMk id="10" creationId="{A7487580-4774-1CB1-90A2-4ECDC7E6B19C}"/>
          </ac:spMkLst>
        </pc:spChg>
      </pc:sldChg>
      <pc:sldChg chg="modSp mod">
        <pc:chgData name="Alina Skrebova" userId="9caf4eb0-a7df-4bf1-8ed1-c5093c5e325a" providerId="ADAL" clId="{04263D0B-29FC-48E2-8114-2D33665FE274}" dt="2025-05-12T07:31:36.224" v="142" actId="20577"/>
        <pc:sldMkLst>
          <pc:docMk/>
          <pc:sldMk cId="3546631471" sldId="300"/>
        </pc:sldMkLst>
        <pc:spChg chg="mod">
          <ac:chgData name="Alina Skrebova" userId="9caf4eb0-a7df-4bf1-8ed1-c5093c5e325a" providerId="ADAL" clId="{04263D0B-29FC-48E2-8114-2D33665FE274}" dt="2025-05-12T07:31:36.224" v="142" actId="20577"/>
          <ac:spMkLst>
            <pc:docMk/>
            <pc:sldMk cId="3546631471" sldId="300"/>
            <ac:spMk id="15" creationId="{0D0418DE-A222-854A-57D5-330C6DC2FFD2}"/>
          </ac:spMkLst>
        </pc:spChg>
      </pc:sldChg>
    </pc:docChg>
  </pc:docChgLst>
  <pc:docChgLst>
    <pc:chgData name="Julia Zubkova" userId="06565d23-051c-4b36-84eb-a9e562a3bb0c" providerId="ADAL" clId="{A58883E6-63DE-48BD-B183-6AFEA53E3F8F}"/>
    <pc:docChg chg="undo redo custSel modSld">
      <pc:chgData name="Julia Zubkova" userId="06565d23-051c-4b36-84eb-a9e562a3bb0c" providerId="ADAL" clId="{A58883E6-63DE-48BD-B183-6AFEA53E3F8F}" dt="2024-06-03T14:51:08.507" v="1776" actId="20577"/>
      <pc:docMkLst>
        <pc:docMk/>
      </pc:docMkLst>
      <pc:sldChg chg="modSp mod">
        <pc:chgData name="Julia Zubkova" userId="06565d23-051c-4b36-84eb-a9e562a3bb0c" providerId="ADAL" clId="{A58883E6-63DE-48BD-B183-6AFEA53E3F8F}" dt="2024-06-03T14:37:46.472" v="1239" actId="20577"/>
        <pc:sldMkLst>
          <pc:docMk/>
          <pc:sldMk cId="2975058654" sldId="265"/>
        </pc:sldMkLst>
      </pc:sldChg>
      <pc:sldChg chg="modSp mod">
        <pc:chgData name="Julia Zubkova" userId="06565d23-051c-4b36-84eb-a9e562a3bb0c" providerId="ADAL" clId="{A58883E6-63DE-48BD-B183-6AFEA53E3F8F}" dt="2024-05-31T14:09:03.157" v="506" actId="20577"/>
        <pc:sldMkLst>
          <pc:docMk/>
          <pc:sldMk cId="2366812412" sldId="267"/>
        </pc:sldMkLst>
      </pc:sldChg>
      <pc:sldChg chg="modSp mod">
        <pc:chgData name="Julia Zubkova" userId="06565d23-051c-4b36-84eb-a9e562a3bb0c" providerId="ADAL" clId="{A58883E6-63DE-48BD-B183-6AFEA53E3F8F}" dt="2024-05-30T13:43:47.335" v="93" actId="20577"/>
        <pc:sldMkLst>
          <pc:docMk/>
          <pc:sldMk cId="2251465159" sldId="281"/>
        </pc:sldMkLst>
      </pc:sldChg>
      <pc:sldChg chg="modSp mod">
        <pc:chgData name="Julia Zubkova" userId="06565d23-051c-4b36-84eb-a9e562a3bb0c" providerId="ADAL" clId="{A58883E6-63DE-48BD-B183-6AFEA53E3F8F}" dt="2024-05-30T14:20:41.102" v="246"/>
        <pc:sldMkLst>
          <pc:docMk/>
          <pc:sldMk cId="655273306" sldId="282"/>
        </pc:sldMkLst>
      </pc:sldChg>
      <pc:sldChg chg="modSp mod">
        <pc:chgData name="Julia Zubkova" userId="06565d23-051c-4b36-84eb-a9e562a3bb0c" providerId="ADAL" clId="{A58883E6-63DE-48BD-B183-6AFEA53E3F8F}" dt="2024-06-03T14:42:00.081" v="1405" actId="20577"/>
        <pc:sldMkLst>
          <pc:docMk/>
          <pc:sldMk cId="2539433986" sldId="295"/>
        </pc:sldMkLst>
      </pc:sldChg>
      <pc:sldChg chg="modSp mod">
        <pc:chgData name="Julia Zubkova" userId="06565d23-051c-4b36-84eb-a9e562a3bb0c" providerId="ADAL" clId="{A58883E6-63DE-48BD-B183-6AFEA53E3F8F}" dt="2024-06-03T14:45:39.780" v="1542" actId="20577"/>
        <pc:sldMkLst>
          <pc:docMk/>
          <pc:sldMk cId="4293664490" sldId="296"/>
        </pc:sldMkLst>
      </pc:sldChg>
      <pc:sldChg chg="modSp mod">
        <pc:chgData name="Julia Zubkova" userId="06565d23-051c-4b36-84eb-a9e562a3bb0c" providerId="ADAL" clId="{A58883E6-63DE-48BD-B183-6AFEA53E3F8F}" dt="2024-06-03T14:47:43.534" v="1644" actId="20577"/>
        <pc:sldMkLst>
          <pc:docMk/>
          <pc:sldMk cId="769258598" sldId="297"/>
        </pc:sldMkLst>
      </pc:sldChg>
      <pc:sldChg chg="modSp mod">
        <pc:chgData name="Julia Zubkova" userId="06565d23-051c-4b36-84eb-a9e562a3bb0c" providerId="ADAL" clId="{A58883E6-63DE-48BD-B183-6AFEA53E3F8F}" dt="2024-06-03T14:49:19.503" v="1702" actId="20577"/>
        <pc:sldMkLst>
          <pc:docMk/>
          <pc:sldMk cId="1644271457" sldId="298"/>
        </pc:sldMkLst>
      </pc:sldChg>
      <pc:sldChg chg="modSp mod">
        <pc:chgData name="Julia Zubkova" userId="06565d23-051c-4b36-84eb-a9e562a3bb0c" providerId="ADAL" clId="{A58883E6-63DE-48BD-B183-6AFEA53E3F8F}" dt="2024-06-03T14:51:08.507" v="1776" actId="20577"/>
        <pc:sldMkLst>
          <pc:docMk/>
          <pc:sldMk cId="2321649668" sldId="299"/>
        </pc:sldMkLst>
      </pc:sldChg>
      <pc:sldChg chg="modSp mod">
        <pc:chgData name="Julia Zubkova" userId="06565d23-051c-4b36-84eb-a9e562a3bb0c" providerId="ADAL" clId="{A58883E6-63DE-48BD-B183-6AFEA53E3F8F}" dt="2024-05-31T14:49:04.051" v="1010" actId="20577"/>
        <pc:sldMkLst>
          <pc:docMk/>
          <pc:sldMk cId="3546631471" sldId="300"/>
        </pc:sldMkLst>
      </pc:sldChg>
      <pc:sldChg chg="modSp mod">
        <pc:chgData name="Julia Zubkova" userId="06565d23-051c-4b36-84eb-a9e562a3bb0c" providerId="ADAL" clId="{A58883E6-63DE-48BD-B183-6AFEA53E3F8F}" dt="2024-06-03T14:34:47.457" v="1169"/>
        <pc:sldMkLst>
          <pc:docMk/>
          <pc:sldMk cId="2632338308" sldId="30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A3E91B-A085-456E-A469-B1BA1B199C11}" type="datetimeFigureOut">
              <a:rPr lang="en-US" smtClean="0"/>
              <a:t>6/6/2025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AE12CC-F408-410F-9DEF-A8AE810CB8F8}" type="slidenum">
              <a:rPr lang="en-US" smtClean="0"/>
              <a:t>‹#›</a:t>
            </a:fld>
            <a:endParaRPr lang="en-US"/>
          </a:p>
        </p:txBody>
      </p:sp>
    </p:spTree>
    <p:extLst>
      <p:ext uri="{BB962C8B-B14F-4D97-AF65-F5344CB8AC3E}">
        <p14:creationId xmlns:p14="http://schemas.microsoft.com/office/powerpoint/2010/main" val="4176006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E846CAE4-0712-F441-BB1D-C694B36CCE63}" type="slidenum">
              <a:rPr lang="en-US" smtClean="0"/>
              <a:t>2</a:t>
            </a:fld>
            <a:endParaRPr lang="en-US"/>
          </a:p>
        </p:txBody>
      </p:sp>
    </p:spTree>
    <p:extLst>
      <p:ext uri="{BB962C8B-B14F-4D97-AF65-F5344CB8AC3E}">
        <p14:creationId xmlns:p14="http://schemas.microsoft.com/office/powerpoint/2010/main" val="2968444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88EEE-1DB5-D06C-8933-95185835A65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4C2C87B-8377-BF0B-77AD-AF0057BE5D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E1A5A10-230F-5F2F-FA23-F593A647F34F}"/>
              </a:ext>
            </a:extLst>
          </p:cNvPr>
          <p:cNvSpPr>
            <a:spLocks noGrp="1"/>
          </p:cNvSpPr>
          <p:nvPr>
            <p:ph type="dt" sz="half" idx="10"/>
          </p:nvPr>
        </p:nvSpPr>
        <p:spPr/>
        <p:txBody>
          <a:bodyPr/>
          <a:lstStyle/>
          <a:p>
            <a:fld id="{6B353A3F-F0AB-B242-9C79-79370ADBDEB6}" type="datetimeFigureOut">
              <a:rPr lang="en-US" smtClean="0"/>
              <a:t>6/6/2025</a:t>
            </a:fld>
            <a:endParaRPr lang="en-US"/>
          </a:p>
        </p:txBody>
      </p:sp>
      <p:sp>
        <p:nvSpPr>
          <p:cNvPr id="5" name="Footer Placeholder 4">
            <a:extLst>
              <a:ext uri="{FF2B5EF4-FFF2-40B4-BE49-F238E27FC236}">
                <a16:creationId xmlns:a16="http://schemas.microsoft.com/office/drawing/2014/main" id="{BF4C31AA-41F6-6A91-8FE8-CE712259C0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751C41-B691-0B51-25F1-B8EF5A2609CD}"/>
              </a:ext>
            </a:extLst>
          </p:cNvPr>
          <p:cNvSpPr>
            <a:spLocks noGrp="1"/>
          </p:cNvSpPr>
          <p:nvPr>
            <p:ph type="sldNum" sz="quarter" idx="12"/>
          </p:nvPr>
        </p:nvSpPr>
        <p:spPr/>
        <p:txBody>
          <a:bodyPr/>
          <a:lstStyle/>
          <a:p>
            <a:fld id="{0957FD24-ED27-CE42-A7BE-ADD22FC043C0}" type="slidenum">
              <a:rPr lang="en-US" smtClean="0"/>
              <a:t>‹#›</a:t>
            </a:fld>
            <a:endParaRPr lang="en-US"/>
          </a:p>
        </p:txBody>
      </p:sp>
    </p:spTree>
    <p:extLst>
      <p:ext uri="{BB962C8B-B14F-4D97-AF65-F5344CB8AC3E}">
        <p14:creationId xmlns:p14="http://schemas.microsoft.com/office/powerpoint/2010/main" val="3391787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D129C-B111-6398-C9E9-34D0C94B98D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C2F5918-8CFF-D620-545E-355437BDA6D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4AF31D9-5C4F-C371-F6F5-87829E84589B}"/>
              </a:ext>
            </a:extLst>
          </p:cNvPr>
          <p:cNvSpPr>
            <a:spLocks noGrp="1"/>
          </p:cNvSpPr>
          <p:nvPr>
            <p:ph type="dt" sz="half" idx="10"/>
          </p:nvPr>
        </p:nvSpPr>
        <p:spPr/>
        <p:txBody>
          <a:bodyPr/>
          <a:lstStyle/>
          <a:p>
            <a:fld id="{6B353A3F-F0AB-B242-9C79-79370ADBDEB6}" type="datetimeFigureOut">
              <a:rPr lang="en-US" smtClean="0"/>
              <a:t>6/6/2025</a:t>
            </a:fld>
            <a:endParaRPr lang="en-US"/>
          </a:p>
        </p:txBody>
      </p:sp>
      <p:sp>
        <p:nvSpPr>
          <p:cNvPr id="5" name="Footer Placeholder 4">
            <a:extLst>
              <a:ext uri="{FF2B5EF4-FFF2-40B4-BE49-F238E27FC236}">
                <a16:creationId xmlns:a16="http://schemas.microsoft.com/office/drawing/2014/main" id="{8CE34380-F7F6-E6E8-DA55-2C5701AED0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3CBCDA-33C4-4852-BF83-0E5FAED260B1}"/>
              </a:ext>
            </a:extLst>
          </p:cNvPr>
          <p:cNvSpPr>
            <a:spLocks noGrp="1"/>
          </p:cNvSpPr>
          <p:nvPr>
            <p:ph type="sldNum" sz="quarter" idx="12"/>
          </p:nvPr>
        </p:nvSpPr>
        <p:spPr/>
        <p:txBody>
          <a:bodyPr/>
          <a:lstStyle/>
          <a:p>
            <a:fld id="{0957FD24-ED27-CE42-A7BE-ADD22FC043C0}" type="slidenum">
              <a:rPr lang="en-US" smtClean="0"/>
              <a:t>‹#›</a:t>
            </a:fld>
            <a:endParaRPr lang="en-US"/>
          </a:p>
        </p:txBody>
      </p:sp>
    </p:spTree>
    <p:extLst>
      <p:ext uri="{BB962C8B-B14F-4D97-AF65-F5344CB8AC3E}">
        <p14:creationId xmlns:p14="http://schemas.microsoft.com/office/powerpoint/2010/main" val="2733891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28B94F-38B6-774A-BD37-C63D0C6CE6A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FAFC8B6-18FB-0748-4BDC-94C39C81D4D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12DEDB7-EA1A-105E-8C07-41824B161BB8}"/>
              </a:ext>
            </a:extLst>
          </p:cNvPr>
          <p:cNvSpPr>
            <a:spLocks noGrp="1"/>
          </p:cNvSpPr>
          <p:nvPr>
            <p:ph type="dt" sz="half" idx="10"/>
          </p:nvPr>
        </p:nvSpPr>
        <p:spPr/>
        <p:txBody>
          <a:bodyPr/>
          <a:lstStyle/>
          <a:p>
            <a:fld id="{6B353A3F-F0AB-B242-9C79-79370ADBDEB6}" type="datetimeFigureOut">
              <a:rPr lang="en-US" smtClean="0"/>
              <a:t>6/6/2025</a:t>
            </a:fld>
            <a:endParaRPr lang="en-US"/>
          </a:p>
        </p:txBody>
      </p:sp>
      <p:sp>
        <p:nvSpPr>
          <p:cNvPr id="5" name="Footer Placeholder 4">
            <a:extLst>
              <a:ext uri="{FF2B5EF4-FFF2-40B4-BE49-F238E27FC236}">
                <a16:creationId xmlns:a16="http://schemas.microsoft.com/office/drawing/2014/main" id="{A52C93F0-6CEF-2177-6C9D-0105BA83E5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15E8CD-F27D-DD11-919A-6D305E04AADE}"/>
              </a:ext>
            </a:extLst>
          </p:cNvPr>
          <p:cNvSpPr>
            <a:spLocks noGrp="1"/>
          </p:cNvSpPr>
          <p:nvPr>
            <p:ph type="sldNum" sz="quarter" idx="12"/>
          </p:nvPr>
        </p:nvSpPr>
        <p:spPr/>
        <p:txBody>
          <a:bodyPr/>
          <a:lstStyle/>
          <a:p>
            <a:fld id="{0957FD24-ED27-CE42-A7BE-ADD22FC043C0}" type="slidenum">
              <a:rPr lang="en-US" smtClean="0"/>
              <a:t>‹#›</a:t>
            </a:fld>
            <a:endParaRPr lang="en-US"/>
          </a:p>
        </p:txBody>
      </p:sp>
    </p:spTree>
    <p:extLst>
      <p:ext uri="{BB962C8B-B14F-4D97-AF65-F5344CB8AC3E}">
        <p14:creationId xmlns:p14="http://schemas.microsoft.com/office/powerpoint/2010/main" val="2335377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E0006-8399-4F19-5A06-86A196571BD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5B76786-916C-B4EE-EE0B-321C5ADD10B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11778E0-F624-9ED0-A8BA-B78811AED040}"/>
              </a:ext>
            </a:extLst>
          </p:cNvPr>
          <p:cNvSpPr>
            <a:spLocks noGrp="1"/>
          </p:cNvSpPr>
          <p:nvPr>
            <p:ph type="dt" sz="half" idx="10"/>
          </p:nvPr>
        </p:nvSpPr>
        <p:spPr/>
        <p:txBody>
          <a:bodyPr/>
          <a:lstStyle/>
          <a:p>
            <a:fld id="{6B353A3F-F0AB-B242-9C79-79370ADBDEB6}" type="datetimeFigureOut">
              <a:rPr lang="en-US" smtClean="0"/>
              <a:t>6/6/2025</a:t>
            </a:fld>
            <a:endParaRPr lang="en-US"/>
          </a:p>
        </p:txBody>
      </p:sp>
      <p:sp>
        <p:nvSpPr>
          <p:cNvPr id="5" name="Footer Placeholder 4">
            <a:extLst>
              <a:ext uri="{FF2B5EF4-FFF2-40B4-BE49-F238E27FC236}">
                <a16:creationId xmlns:a16="http://schemas.microsoft.com/office/drawing/2014/main" id="{56158267-00B4-E496-5224-A1296883E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D112D5-8D1B-8C0D-50CF-451DE385A929}"/>
              </a:ext>
            </a:extLst>
          </p:cNvPr>
          <p:cNvSpPr>
            <a:spLocks noGrp="1"/>
          </p:cNvSpPr>
          <p:nvPr>
            <p:ph type="sldNum" sz="quarter" idx="12"/>
          </p:nvPr>
        </p:nvSpPr>
        <p:spPr/>
        <p:txBody>
          <a:bodyPr/>
          <a:lstStyle/>
          <a:p>
            <a:fld id="{0957FD24-ED27-CE42-A7BE-ADD22FC043C0}" type="slidenum">
              <a:rPr lang="en-US" smtClean="0"/>
              <a:t>‹#›</a:t>
            </a:fld>
            <a:endParaRPr lang="en-US"/>
          </a:p>
        </p:txBody>
      </p:sp>
    </p:spTree>
    <p:extLst>
      <p:ext uri="{BB962C8B-B14F-4D97-AF65-F5344CB8AC3E}">
        <p14:creationId xmlns:p14="http://schemas.microsoft.com/office/powerpoint/2010/main" val="3874676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43BA3-A42A-5DD6-8C9C-E59E7335244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C812E1A-620E-45DB-7FC0-26785FA886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309F180-05E4-EE84-37CD-95227E19FD8A}"/>
              </a:ext>
            </a:extLst>
          </p:cNvPr>
          <p:cNvSpPr>
            <a:spLocks noGrp="1"/>
          </p:cNvSpPr>
          <p:nvPr>
            <p:ph type="dt" sz="half" idx="10"/>
          </p:nvPr>
        </p:nvSpPr>
        <p:spPr/>
        <p:txBody>
          <a:bodyPr/>
          <a:lstStyle/>
          <a:p>
            <a:fld id="{6B353A3F-F0AB-B242-9C79-79370ADBDEB6}" type="datetimeFigureOut">
              <a:rPr lang="en-US" smtClean="0"/>
              <a:t>6/6/2025</a:t>
            </a:fld>
            <a:endParaRPr lang="en-US"/>
          </a:p>
        </p:txBody>
      </p:sp>
      <p:sp>
        <p:nvSpPr>
          <p:cNvPr id="5" name="Footer Placeholder 4">
            <a:extLst>
              <a:ext uri="{FF2B5EF4-FFF2-40B4-BE49-F238E27FC236}">
                <a16:creationId xmlns:a16="http://schemas.microsoft.com/office/drawing/2014/main" id="{DA665695-E746-BE8F-6F78-8E34552023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7B8A62-4397-FF5D-D971-51BCC1986EFF}"/>
              </a:ext>
            </a:extLst>
          </p:cNvPr>
          <p:cNvSpPr>
            <a:spLocks noGrp="1"/>
          </p:cNvSpPr>
          <p:nvPr>
            <p:ph type="sldNum" sz="quarter" idx="12"/>
          </p:nvPr>
        </p:nvSpPr>
        <p:spPr/>
        <p:txBody>
          <a:bodyPr/>
          <a:lstStyle/>
          <a:p>
            <a:fld id="{0957FD24-ED27-CE42-A7BE-ADD22FC043C0}" type="slidenum">
              <a:rPr lang="en-US" smtClean="0"/>
              <a:t>‹#›</a:t>
            </a:fld>
            <a:endParaRPr lang="en-US"/>
          </a:p>
        </p:txBody>
      </p:sp>
    </p:spTree>
    <p:extLst>
      <p:ext uri="{BB962C8B-B14F-4D97-AF65-F5344CB8AC3E}">
        <p14:creationId xmlns:p14="http://schemas.microsoft.com/office/powerpoint/2010/main" val="722763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4EE51-C96B-2238-F88D-23675D4449F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865BEFE-45DA-8226-A0F2-B3B08920A29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F5E6E79-1AEF-E65B-E300-E9DF35AD5CB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F3F05BB-64F2-A2B7-F2F5-BFD783209065}"/>
              </a:ext>
            </a:extLst>
          </p:cNvPr>
          <p:cNvSpPr>
            <a:spLocks noGrp="1"/>
          </p:cNvSpPr>
          <p:nvPr>
            <p:ph type="dt" sz="half" idx="10"/>
          </p:nvPr>
        </p:nvSpPr>
        <p:spPr/>
        <p:txBody>
          <a:bodyPr/>
          <a:lstStyle/>
          <a:p>
            <a:fld id="{6B353A3F-F0AB-B242-9C79-79370ADBDEB6}" type="datetimeFigureOut">
              <a:rPr lang="en-US" smtClean="0"/>
              <a:t>6/6/2025</a:t>
            </a:fld>
            <a:endParaRPr lang="en-US"/>
          </a:p>
        </p:txBody>
      </p:sp>
      <p:sp>
        <p:nvSpPr>
          <p:cNvPr id="6" name="Footer Placeholder 5">
            <a:extLst>
              <a:ext uri="{FF2B5EF4-FFF2-40B4-BE49-F238E27FC236}">
                <a16:creationId xmlns:a16="http://schemas.microsoft.com/office/drawing/2014/main" id="{B9958DCB-8A82-CA14-C334-E5B544AAE9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53731B-F224-5B29-1398-049F1E290079}"/>
              </a:ext>
            </a:extLst>
          </p:cNvPr>
          <p:cNvSpPr>
            <a:spLocks noGrp="1"/>
          </p:cNvSpPr>
          <p:nvPr>
            <p:ph type="sldNum" sz="quarter" idx="12"/>
          </p:nvPr>
        </p:nvSpPr>
        <p:spPr/>
        <p:txBody>
          <a:bodyPr/>
          <a:lstStyle/>
          <a:p>
            <a:fld id="{0957FD24-ED27-CE42-A7BE-ADD22FC043C0}" type="slidenum">
              <a:rPr lang="en-US" smtClean="0"/>
              <a:t>‹#›</a:t>
            </a:fld>
            <a:endParaRPr lang="en-US"/>
          </a:p>
        </p:txBody>
      </p:sp>
    </p:spTree>
    <p:extLst>
      <p:ext uri="{BB962C8B-B14F-4D97-AF65-F5344CB8AC3E}">
        <p14:creationId xmlns:p14="http://schemas.microsoft.com/office/powerpoint/2010/main" val="3639611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78414-5CB8-8BD2-A6E7-DB226F39C3F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39E3D16-D4A4-1FFE-4D70-82CAE0C243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23E72B4-3A27-E6AD-143B-24CFF6A3D83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1191EE3-413B-FFC2-C493-10E6BFF8C6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491F42F-212F-6E85-D1BB-BE540044FB4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D07C8FB-9A1D-3B54-11D9-3680FB2ED6EB}"/>
              </a:ext>
            </a:extLst>
          </p:cNvPr>
          <p:cNvSpPr>
            <a:spLocks noGrp="1"/>
          </p:cNvSpPr>
          <p:nvPr>
            <p:ph type="dt" sz="half" idx="10"/>
          </p:nvPr>
        </p:nvSpPr>
        <p:spPr/>
        <p:txBody>
          <a:bodyPr/>
          <a:lstStyle/>
          <a:p>
            <a:fld id="{6B353A3F-F0AB-B242-9C79-79370ADBDEB6}" type="datetimeFigureOut">
              <a:rPr lang="en-US" smtClean="0"/>
              <a:t>6/6/2025</a:t>
            </a:fld>
            <a:endParaRPr lang="en-US"/>
          </a:p>
        </p:txBody>
      </p:sp>
      <p:sp>
        <p:nvSpPr>
          <p:cNvPr id="8" name="Footer Placeholder 7">
            <a:extLst>
              <a:ext uri="{FF2B5EF4-FFF2-40B4-BE49-F238E27FC236}">
                <a16:creationId xmlns:a16="http://schemas.microsoft.com/office/drawing/2014/main" id="{81A4AF2C-3231-9BC0-5B5E-A3A434FAB2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A1A0C6-3134-3D55-4688-3848A1F9BCBF}"/>
              </a:ext>
            </a:extLst>
          </p:cNvPr>
          <p:cNvSpPr>
            <a:spLocks noGrp="1"/>
          </p:cNvSpPr>
          <p:nvPr>
            <p:ph type="sldNum" sz="quarter" idx="12"/>
          </p:nvPr>
        </p:nvSpPr>
        <p:spPr/>
        <p:txBody>
          <a:bodyPr/>
          <a:lstStyle/>
          <a:p>
            <a:fld id="{0957FD24-ED27-CE42-A7BE-ADD22FC043C0}" type="slidenum">
              <a:rPr lang="en-US" smtClean="0"/>
              <a:t>‹#›</a:t>
            </a:fld>
            <a:endParaRPr lang="en-US"/>
          </a:p>
        </p:txBody>
      </p:sp>
    </p:spTree>
    <p:extLst>
      <p:ext uri="{BB962C8B-B14F-4D97-AF65-F5344CB8AC3E}">
        <p14:creationId xmlns:p14="http://schemas.microsoft.com/office/powerpoint/2010/main" val="3205756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64C75-2A35-9ECC-94E0-577380F401F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362367F-77E7-6EC4-DF5B-881659A898C3}"/>
              </a:ext>
            </a:extLst>
          </p:cNvPr>
          <p:cNvSpPr>
            <a:spLocks noGrp="1"/>
          </p:cNvSpPr>
          <p:nvPr>
            <p:ph type="dt" sz="half" idx="10"/>
          </p:nvPr>
        </p:nvSpPr>
        <p:spPr/>
        <p:txBody>
          <a:bodyPr/>
          <a:lstStyle/>
          <a:p>
            <a:fld id="{6B353A3F-F0AB-B242-9C79-79370ADBDEB6}" type="datetimeFigureOut">
              <a:rPr lang="en-US" smtClean="0"/>
              <a:t>6/6/2025</a:t>
            </a:fld>
            <a:endParaRPr lang="en-US"/>
          </a:p>
        </p:txBody>
      </p:sp>
      <p:sp>
        <p:nvSpPr>
          <p:cNvPr id="4" name="Footer Placeholder 3">
            <a:extLst>
              <a:ext uri="{FF2B5EF4-FFF2-40B4-BE49-F238E27FC236}">
                <a16:creationId xmlns:a16="http://schemas.microsoft.com/office/drawing/2014/main" id="{B0B005D9-C8D3-97E9-8FF8-9139014282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4ECB0D-FE13-14DB-2C83-807B3F2E8309}"/>
              </a:ext>
            </a:extLst>
          </p:cNvPr>
          <p:cNvSpPr>
            <a:spLocks noGrp="1"/>
          </p:cNvSpPr>
          <p:nvPr>
            <p:ph type="sldNum" sz="quarter" idx="12"/>
          </p:nvPr>
        </p:nvSpPr>
        <p:spPr/>
        <p:txBody>
          <a:bodyPr/>
          <a:lstStyle/>
          <a:p>
            <a:fld id="{0957FD24-ED27-CE42-A7BE-ADD22FC043C0}" type="slidenum">
              <a:rPr lang="en-US" smtClean="0"/>
              <a:t>‹#›</a:t>
            </a:fld>
            <a:endParaRPr lang="en-US"/>
          </a:p>
        </p:txBody>
      </p:sp>
    </p:spTree>
    <p:extLst>
      <p:ext uri="{BB962C8B-B14F-4D97-AF65-F5344CB8AC3E}">
        <p14:creationId xmlns:p14="http://schemas.microsoft.com/office/powerpoint/2010/main" val="1432146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08C18C-E114-3FE1-EB97-F34B77F78DE2}"/>
              </a:ext>
            </a:extLst>
          </p:cNvPr>
          <p:cNvSpPr>
            <a:spLocks noGrp="1"/>
          </p:cNvSpPr>
          <p:nvPr>
            <p:ph type="dt" sz="half" idx="10"/>
          </p:nvPr>
        </p:nvSpPr>
        <p:spPr/>
        <p:txBody>
          <a:bodyPr/>
          <a:lstStyle/>
          <a:p>
            <a:fld id="{6B353A3F-F0AB-B242-9C79-79370ADBDEB6}" type="datetimeFigureOut">
              <a:rPr lang="en-US" smtClean="0"/>
              <a:t>6/6/2025</a:t>
            </a:fld>
            <a:endParaRPr lang="en-US"/>
          </a:p>
        </p:txBody>
      </p:sp>
      <p:sp>
        <p:nvSpPr>
          <p:cNvPr id="3" name="Footer Placeholder 2">
            <a:extLst>
              <a:ext uri="{FF2B5EF4-FFF2-40B4-BE49-F238E27FC236}">
                <a16:creationId xmlns:a16="http://schemas.microsoft.com/office/drawing/2014/main" id="{5BD23F3B-7A99-F8D4-C74D-2C5D6BCB08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1D5705-961C-0E27-A207-522010A737FE}"/>
              </a:ext>
            </a:extLst>
          </p:cNvPr>
          <p:cNvSpPr>
            <a:spLocks noGrp="1"/>
          </p:cNvSpPr>
          <p:nvPr>
            <p:ph type="sldNum" sz="quarter" idx="12"/>
          </p:nvPr>
        </p:nvSpPr>
        <p:spPr/>
        <p:txBody>
          <a:bodyPr/>
          <a:lstStyle/>
          <a:p>
            <a:fld id="{0957FD24-ED27-CE42-A7BE-ADD22FC043C0}" type="slidenum">
              <a:rPr lang="en-US" smtClean="0"/>
              <a:t>‹#›</a:t>
            </a:fld>
            <a:endParaRPr lang="en-US"/>
          </a:p>
        </p:txBody>
      </p:sp>
    </p:spTree>
    <p:extLst>
      <p:ext uri="{BB962C8B-B14F-4D97-AF65-F5344CB8AC3E}">
        <p14:creationId xmlns:p14="http://schemas.microsoft.com/office/powerpoint/2010/main" val="399356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5456-B4EA-824D-AD0E-5C9CF593950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B3EE513-6F25-186D-B52E-84842D7153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8890159-36B6-0B67-F4C0-4BBE820926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9C2C2D8-8E26-6523-DEEF-5BA8F5230665}"/>
              </a:ext>
            </a:extLst>
          </p:cNvPr>
          <p:cNvSpPr>
            <a:spLocks noGrp="1"/>
          </p:cNvSpPr>
          <p:nvPr>
            <p:ph type="dt" sz="half" idx="10"/>
          </p:nvPr>
        </p:nvSpPr>
        <p:spPr/>
        <p:txBody>
          <a:bodyPr/>
          <a:lstStyle/>
          <a:p>
            <a:fld id="{6B353A3F-F0AB-B242-9C79-79370ADBDEB6}" type="datetimeFigureOut">
              <a:rPr lang="en-US" smtClean="0"/>
              <a:t>6/6/2025</a:t>
            </a:fld>
            <a:endParaRPr lang="en-US"/>
          </a:p>
        </p:txBody>
      </p:sp>
      <p:sp>
        <p:nvSpPr>
          <p:cNvPr id="6" name="Footer Placeholder 5">
            <a:extLst>
              <a:ext uri="{FF2B5EF4-FFF2-40B4-BE49-F238E27FC236}">
                <a16:creationId xmlns:a16="http://schemas.microsoft.com/office/drawing/2014/main" id="{BBDF3ED6-EE62-7199-C37A-DF97FC8674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4A3120-340F-E713-9741-7D4BE24285AB}"/>
              </a:ext>
            </a:extLst>
          </p:cNvPr>
          <p:cNvSpPr>
            <a:spLocks noGrp="1"/>
          </p:cNvSpPr>
          <p:nvPr>
            <p:ph type="sldNum" sz="quarter" idx="12"/>
          </p:nvPr>
        </p:nvSpPr>
        <p:spPr/>
        <p:txBody>
          <a:bodyPr/>
          <a:lstStyle/>
          <a:p>
            <a:fld id="{0957FD24-ED27-CE42-A7BE-ADD22FC043C0}" type="slidenum">
              <a:rPr lang="en-US" smtClean="0"/>
              <a:t>‹#›</a:t>
            </a:fld>
            <a:endParaRPr lang="en-US"/>
          </a:p>
        </p:txBody>
      </p:sp>
    </p:spTree>
    <p:extLst>
      <p:ext uri="{BB962C8B-B14F-4D97-AF65-F5344CB8AC3E}">
        <p14:creationId xmlns:p14="http://schemas.microsoft.com/office/powerpoint/2010/main" val="1002311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9DAA3-FEB6-0D40-69AD-E30C224BC2C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AFE686F-2682-66F4-5384-D92421ECC9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1D0DEB-6451-65A9-57BB-7B6F52839C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B180521-EBD9-CF6F-BCE5-E4B3824AD878}"/>
              </a:ext>
            </a:extLst>
          </p:cNvPr>
          <p:cNvSpPr>
            <a:spLocks noGrp="1"/>
          </p:cNvSpPr>
          <p:nvPr>
            <p:ph type="dt" sz="half" idx="10"/>
          </p:nvPr>
        </p:nvSpPr>
        <p:spPr/>
        <p:txBody>
          <a:bodyPr/>
          <a:lstStyle/>
          <a:p>
            <a:fld id="{6B353A3F-F0AB-B242-9C79-79370ADBDEB6}" type="datetimeFigureOut">
              <a:rPr lang="en-US" smtClean="0"/>
              <a:t>6/6/2025</a:t>
            </a:fld>
            <a:endParaRPr lang="en-US"/>
          </a:p>
        </p:txBody>
      </p:sp>
      <p:sp>
        <p:nvSpPr>
          <p:cNvPr id="6" name="Footer Placeholder 5">
            <a:extLst>
              <a:ext uri="{FF2B5EF4-FFF2-40B4-BE49-F238E27FC236}">
                <a16:creationId xmlns:a16="http://schemas.microsoft.com/office/drawing/2014/main" id="{9FCF1391-7DA3-41F2-256A-1E4484E76C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CF42FD-AE59-B5AB-CBF8-3F69F8A60239}"/>
              </a:ext>
            </a:extLst>
          </p:cNvPr>
          <p:cNvSpPr>
            <a:spLocks noGrp="1"/>
          </p:cNvSpPr>
          <p:nvPr>
            <p:ph type="sldNum" sz="quarter" idx="12"/>
          </p:nvPr>
        </p:nvSpPr>
        <p:spPr/>
        <p:txBody>
          <a:bodyPr/>
          <a:lstStyle/>
          <a:p>
            <a:fld id="{0957FD24-ED27-CE42-A7BE-ADD22FC043C0}" type="slidenum">
              <a:rPr lang="en-US" smtClean="0"/>
              <a:t>‹#›</a:t>
            </a:fld>
            <a:endParaRPr lang="en-US"/>
          </a:p>
        </p:txBody>
      </p:sp>
    </p:spTree>
    <p:extLst>
      <p:ext uri="{BB962C8B-B14F-4D97-AF65-F5344CB8AC3E}">
        <p14:creationId xmlns:p14="http://schemas.microsoft.com/office/powerpoint/2010/main" val="1337354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4896B3-A77F-61BC-99C2-86E95DF95D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53076C5-4620-1075-8E37-8DD15C01CD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57CB367-5236-D603-2E15-BE862364FD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53A3F-F0AB-B242-9C79-79370ADBDEB6}" type="datetimeFigureOut">
              <a:rPr lang="en-US" smtClean="0"/>
              <a:t>6/6/2025</a:t>
            </a:fld>
            <a:endParaRPr lang="en-US"/>
          </a:p>
        </p:txBody>
      </p:sp>
      <p:sp>
        <p:nvSpPr>
          <p:cNvPr id="5" name="Footer Placeholder 4">
            <a:extLst>
              <a:ext uri="{FF2B5EF4-FFF2-40B4-BE49-F238E27FC236}">
                <a16:creationId xmlns:a16="http://schemas.microsoft.com/office/drawing/2014/main" id="{7D22FDA3-A88E-AEF2-1AA0-5E947CC813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F0B65C-2B79-56E9-0999-3BBABDFD3D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57FD24-ED27-CE42-A7BE-ADD22FC043C0}" type="slidenum">
              <a:rPr lang="en-US" smtClean="0"/>
              <a:t>‹#›</a:t>
            </a:fld>
            <a:endParaRPr lang="en-US"/>
          </a:p>
        </p:txBody>
      </p:sp>
    </p:spTree>
    <p:extLst>
      <p:ext uri="{BB962C8B-B14F-4D97-AF65-F5344CB8AC3E}">
        <p14:creationId xmlns:p14="http://schemas.microsoft.com/office/powerpoint/2010/main" val="9434924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7.jpe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56.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55.jpg"/><Relationship Id="rId5" Type="http://schemas.openxmlformats.org/officeDocument/2006/relationships/image" Target="../media/image6.svg"/><Relationship Id="rId10"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54.svg"/></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61.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60.png"/><Relationship Id="rId5" Type="http://schemas.openxmlformats.org/officeDocument/2006/relationships/image" Target="../media/image6.svg"/><Relationship Id="rId10" Type="http://schemas.openxmlformats.org/officeDocument/2006/relationships/hyperlink" Target="https://weldex.ru/en/exhibit/besplatnye-opcii-prodvijeniya/" TargetMode="External"/><Relationship Id="rId4" Type="http://schemas.openxmlformats.org/officeDocument/2006/relationships/image" Target="../media/image5.png"/><Relationship Id="rId9" Type="http://schemas.openxmlformats.org/officeDocument/2006/relationships/image" Target="../media/image59.sv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1.jp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notesSlide" Target="../notesSlides/notesSlide1.xml"/><Relationship Id="rId16" Type="http://schemas.openxmlformats.org/officeDocument/2006/relationships/image" Target="../media/image15.png"/><Relationship Id="rId20"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7.png"/><Relationship Id="rId3"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25.sv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3.svg"/><Relationship Id="rId11" Type="http://schemas.openxmlformats.org/officeDocument/2006/relationships/image" Target="../media/image24.png"/><Relationship Id="rId5" Type="http://schemas.openxmlformats.org/officeDocument/2006/relationships/image" Target="../media/image22.png"/><Relationship Id="rId10" Type="http://schemas.openxmlformats.org/officeDocument/2006/relationships/image" Target="../media/image6.svg"/><Relationship Id="rId4" Type="http://schemas.openxmlformats.org/officeDocument/2006/relationships/image" Target="../media/image21.svg"/><Relationship Id="rId9" Type="http://schemas.openxmlformats.org/officeDocument/2006/relationships/image" Target="../media/image5.png"/><Relationship Id="rId14"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9.png"/><Relationship Id="rId5" Type="http://schemas.openxmlformats.org/officeDocument/2006/relationships/image" Target="../media/image6.svg"/><Relationship Id="rId10" Type="http://schemas.openxmlformats.org/officeDocument/2006/relationships/image" Target="../media/image28.png"/><Relationship Id="rId4" Type="http://schemas.openxmlformats.org/officeDocument/2006/relationships/image" Target="../media/image5.png"/><Relationship Id="rId9" Type="http://schemas.openxmlformats.org/officeDocument/2006/relationships/image" Target="../media/image27.sv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1.wdp"/><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35.png"/><Relationship Id="rId5" Type="http://schemas.openxmlformats.org/officeDocument/2006/relationships/image" Target="../media/image6.svg"/><Relationship Id="rId10" Type="http://schemas.openxmlformats.org/officeDocument/2006/relationships/image" Target="../media/image34.png"/><Relationship Id="rId4" Type="http://schemas.openxmlformats.org/officeDocument/2006/relationships/image" Target="../media/image5.pn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jp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41.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40.jpg"/><Relationship Id="rId5" Type="http://schemas.openxmlformats.org/officeDocument/2006/relationships/image" Target="../media/image6.svg"/><Relationship Id="rId10" Type="http://schemas.openxmlformats.org/officeDocument/2006/relationships/image" Target="../media/image39.jpeg"/><Relationship Id="rId4" Type="http://schemas.openxmlformats.org/officeDocument/2006/relationships/image" Target="../media/image5.png"/><Relationship Id="rId9" Type="http://schemas.openxmlformats.org/officeDocument/2006/relationships/image" Target="../media/image38.svg"/></Relationships>
</file>

<file path=ppt/slides/_rels/slide7.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46.jpg"/><Relationship Id="rId5" Type="http://schemas.openxmlformats.org/officeDocument/2006/relationships/image" Target="../media/image6.svg"/><Relationship Id="rId10" Type="http://schemas.openxmlformats.org/officeDocument/2006/relationships/image" Target="../media/image45.jpg"/><Relationship Id="rId4" Type="http://schemas.openxmlformats.org/officeDocument/2006/relationships/image" Target="../media/image5.png"/><Relationship Id="rId9" Type="http://schemas.openxmlformats.org/officeDocument/2006/relationships/image" Target="../media/image44.jpg"/></Relationships>
</file>

<file path=ppt/slides/_rels/slide8.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49.png"/><Relationship Id="rId5" Type="http://schemas.openxmlformats.org/officeDocument/2006/relationships/image" Target="../media/image6.svg"/><Relationship Id="rId10" Type="http://schemas.openxmlformats.org/officeDocument/2006/relationships/image" Target="../media/image48.png"/><Relationship Id="rId4" Type="http://schemas.openxmlformats.org/officeDocument/2006/relationships/image" Target="../media/image5.png"/><Relationship Id="rId9" Type="http://schemas.openxmlformats.org/officeDocument/2006/relationships/image" Target="../media/image43.jp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10" Type="http://schemas.openxmlformats.org/officeDocument/2006/relationships/image" Target="../media/image52.JPG"/><Relationship Id="rId4" Type="http://schemas.openxmlformats.org/officeDocument/2006/relationships/image" Target="../media/image5.png"/><Relationship Id="rId9"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Graphical user interface, application&#10;&#10;Description automatically generated">
            <a:extLst>
              <a:ext uri="{FF2B5EF4-FFF2-40B4-BE49-F238E27FC236}">
                <a16:creationId xmlns:a16="http://schemas.microsoft.com/office/drawing/2014/main" id="{71226040-1B25-F7FF-7D2E-771F4608F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5628" y="5470839"/>
            <a:ext cx="1398814" cy="525031"/>
          </a:xfrm>
          <a:prstGeom prst="rect">
            <a:avLst/>
          </a:prstGeom>
        </p:spPr>
      </p:pic>
      <p:sp>
        <p:nvSpPr>
          <p:cNvPr id="4" name="TextBox 3">
            <a:extLst>
              <a:ext uri="{FF2B5EF4-FFF2-40B4-BE49-F238E27FC236}">
                <a16:creationId xmlns:a16="http://schemas.microsoft.com/office/drawing/2014/main" id="{C10CA0D3-FC4E-35D7-E1BE-195801D39CD8}"/>
              </a:ext>
            </a:extLst>
          </p:cNvPr>
          <p:cNvSpPr txBox="1"/>
          <p:nvPr/>
        </p:nvSpPr>
        <p:spPr>
          <a:xfrm>
            <a:off x="7420679" y="3283994"/>
            <a:ext cx="4011284" cy="1384995"/>
          </a:xfrm>
          <a:prstGeom prst="rect">
            <a:avLst/>
          </a:prstGeom>
          <a:noFill/>
        </p:spPr>
        <p:txBody>
          <a:bodyPr wrap="square" rtlCol="0">
            <a:spAutoFit/>
          </a:bodyPr>
          <a:lstStyle/>
          <a:p>
            <a:r>
              <a:rPr lang="en-US" sz="2800" b="1" dirty="0">
                <a:solidFill>
                  <a:srgbClr val="FFFFFF"/>
                </a:solidFill>
                <a:latin typeface="Roboto" panose="02000000000000000000" pitchFamily="2" charset="0"/>
                <a:ea typeface="Roboto" panose="02000000000000000000" pitchFamily="2" charset="0"/>
              </a:rPr>
              <a:t>EXHIBITION ADVERTISING OPPORTUNITIES</a:t>
            </a:r>
          </a:p>
        </p:txBody>
      </p:sp>
      <p:sp>
        <p:nvSpPr>
          <p:cNvPr id="9" name="TextBox 8">
            <a:extLst>
              <a:ext uri="{FF2B5EF4-FFF2-40B4-BE49-F238E27FC236}">
                <a16:creationId xmlns:a16="http://schemas.microsoft.com/office/drawing/2014/main" id="{2B96E932-C1C1-C6BB-F89A-9B0C6BFE7479}"/>
              </a:ext>
            </a:extLst>
          </p:cNvPr>
          <p:cNvSpPr txBox="1"/>
          <p:nvPr/>
        </p:nvSpPr>
        <p:spPr>
          <a:xfrm>
            <a:off x="7452074" y="735084"/>
            <a:ext cx="4739926" cy="2277547"/>
          </a:xfrm>
          <a:prstGeom prst="rect">
            <a:avLst/>
          </a:prstGeom>
          <a:noFill/>
        </p:spPr>
        <p:txBody>
          <a:bodyPr wrap="square" rtlCol="0">
            <a:spAutoFit/>
          </a:bodyPr>
          <a:lstStyle/>
          <a:p>
            <a:r>
              <a:rPr lang="ru-RU" sz="1600" dirty="0">
                <a:solidFill>
                  <a:schemeClr val="bg1"/>
                </a:solidFill>
                <a:effectLst/>
                <a:latin typeface="Roboto" panose="02000000000000000000" pitchFamily="2" charset="0"/>
                <a:ea typeface="Roboto" panose="02000000000000000000" pitchFamily="2" charset="0"/>
                <a:cs typeface="Roboto" panose="02000000000000000000" pitchFamily="2" charset="0"/>
              </a:rPr>
              <a:t>2</a:t>
            </a:r>
            <a:r>
              <a:rPr lang="en-US" sz="1600" dirty="0">
                <a:solidFill>
                  <a:schemeClr val="bg1"/>
                </a:solidFill>
                <a:effectLst/>
                <a:latin typeface="Roboto" panose="02000000000000000000" pitchFamily="2" charset="0"/>
                <a:ea typeface="Roboto" panose="02000000000000000000" pitchFamily="2" charset="0"/>
                <a:cs typeface="Roboto" panose="02000000000000000000" pitchFamily="2" charset="0"/>
              </a:rPr>
              <a:t>4th</a:t>
            </a:r>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 INTERNATIONAL</a:t>
            </a:r>
          </a:p>
          <a:p>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EXHIBITION OF WELDING</a:t>
            </a:r>
          </a:p>
          <a:p>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MATERIALS, EQUIPMENT</a:t>
            </a:r>
          </a:p>
          <a:p>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AND TECHNOLOGIES</a:t>
            </a:r>
          </a:p>
          <a:p>
            <a:endParaRPr lang="en-GB" sz="1600" dirty="0">
              <a:solidFill>
                <a:schemeClr val="bg1"/>
              </a:solidFill>
              <a:latin typeface="Roboto" panose="02000000000000000000" pitchFamily="2" charset="0"/>
              <a:ea typeface="Roboto" panose="02000000000000000000" pitchFamily="2" charset="0"/>
              <a:cs typeface="Roboto" panose="02000000000000000000" pitchFamily="2" charset="0"/>
            </a:endParaRPr>
          </a:p>
          <a:p>
            <a:r>
              <a:rPr lang="en-US" sz="2800" b="1" dirty="0">
                <a:solidFill>
                  <a:srgbClr val="ED6502"/>
                </a:solidFill>
                <a:effectLst/>
                <a:latin typeface="Roboto" panose="02000000000000000000" pitchFamily="2" charset="0"/>
                <a:ea typeface="Roboto" panose="02000000000000000000" pitchFamily="2" charset="0"/>
                <a:cs typeface="Roboto" panose="02000000000000000000" pitchFamily="2" charset="0"/>
              </a:rPr>
              <a:t>7</a:t>
            </a:r>
            <a:r>
              <a:rPr lang="ru-RU" sz="2800" b="1" dirty="0">
                <a:solidFill>
                  <a:srgbClr val="ED6502"/>
                </a:solidFill>
                <a:effectLst/>
                <a:latin typeface="Roboto" panose="02000000000000000000" pitchFamily="2" charset="0"/>
                <a:ea typeface="Roboto" panose="02000000000000000000" pitchFamily="2" charset="0"/>
                <a:cs typeface="Roboto" panose="02000000000000000000" pitchFamily="2" charset="0"/>
              </a:rPr>
              <a:t>–</a:t>
            </a:r>
            <a:r>
              <a:rPr lang="en-US" sz="2800" b="1" dirty="0">
                <a:solidFill>
                  <a:srgbClr val="ED6502"/>
                </a:solidFill>
                <a:effectLst/>
                <a:latin typeface="Roboto" panose="02000000000000000000" pitchFamily="2" charset="0"/>
                <a:ea typeface="Roboto" panose="02000000000000000000" pitchFamily="2" charset="0"/>
                <a:cs typeface="Roboto" panose="02000000000000000000" pitchFamily="2" charset="0"/>
              </a:rPr>
              <a:t>10</a:t>
            </a:r>
            <a:r>
              <a:rPr lang="ru-RU" sz="2800" b="1" dirty="0">
                <a:solidFill>
                  <a:srgbClr val="ED6502"/>
                </a:solidFill>
                <a:effectLst/>
                <a:latin typeface="Roboto" panose="02000000000000000000" pitchFamily="2" charset="0"/>
                <a:ea typeface="Roboto" panose="02000000000000000000" pitchFamily="2" charset="0"/>
                <a:cs typeface="Roboto" panose="02000000000000000000" pitchFamily="2" charset="0"/>
              </a:rPr>
              <a:t>.</a:t>
            </a:r>
            <a:r>
              <a:rPr lang="en-US" sz="2800" b="1" dirty="0">
                <a:solidFill>
                  <a:srgbClr val="ED6502"/>
                </a:solidFill>
                <a:effectLst/>
                <a:latin typeface="Roboto" panose="02000000000000000000" pitchFamily="2" charset="0"/>
                <a:ea typeface="Roboto" panose="02000000000000000000" pitchFamily="2" charset="0"/>
                <a:cs typeface="Roboto" panose="02000000000000000000" pitchFamily="2" charset="0"/>
              </a:rPr>
              <a:t>10</a:t>
            </a:r>
            <a:r>
              <a:rPr lang="ru-RU" sz="2800" b="1" dirty="0">
                <a:solidFill>
                  <a:srgbClr val="ED6502"/>
                </a:solidFill>
                <a:effectLst/>
                <a:latin typeface="Roboto" panose="02000000000000000000" pitchFamily="2" charset="0"/>
                <a:ea typeface="Roboto" panose="02000000000000000000" pitchFamily="2" charset="0"/>
                <a:cs typeface="Roboto" panose="02000000000000000000" pitchFamily="2" charset="0"/>
              </a:rPr>
              <a:t>.202</a:t>
            </a:r>
            <a:r>
              <a:rPr lang="en-US" sz="2800" b="1" dirty="0">
                <a:solidFill>
                  <a:srgbClr val="ED6502"/>
                </a:solidFill>
                <a:latin typeface="Roboto" panose="02000000000000000000" pitchFamily="2" charset="0"/>
                <a:ea typeface="Roboto" panose="02000000000000000000" pitchFamily="2" charset="0"/>
                <a:cs typeface="Roboto" panose="02000000000000000000" pitchFamily="2" charset="0"/>
              </a:rPr>
              <a:t>5</a:t>
            </a:r>
            <a:endParaRPr lang="ru-RU" sz="2800" b="1" dirty="0">
              <a:solidFill>
                <a:srgbClr val="ED6502"/>
              </a:solidFill>
              <a:effectLst/>
              <a:latin typeface="Roboto" panose="02000000000000000000" pitchFamily="2" charset="0"/>
              <a:ea typeface="Roboto" panose="02000000000000000000" pitchFamily="2" charset="0"/>
              <a:cs typeface="Roboto" panose="02000000000000000000" pitchFamily="2" charset="0"/>
            </a:endParaRPr>
          </a:p>
          <a:p>
            <a:r>
              <a:rPr lang="en-US" sz="1600" dirty="0">
                <a:solidFill>
                  <a:schemeClr val="bg1"/>
                </a:solidFill>
                <a:effectLst/>
                <a:latin typeface="Roboto" panose="02000000000000000000" pitchFamily="2" charset="0"/>
                <a:ea typeface="Roboto" panose="02000000000000000000" pitchFamily="2" charset="0"/>
                <a:cs typeface="Roboto" panose="02000000000000000000" pitchFamily="2" charset="0"/>
              </a:rPr>
              <a:t>CROCUS EXPO, MOSCOW</a:t>
            </a:r>
            <a:endParaRPr lang="ru-RU" sz="1600" dirty="0">
              <a:solidFill>
                <a:srgbClr val="2C3E76"/>
              </a:solidFill>
              <a:effectLst/>
              <a:latin typeface="Roboto" panose="02000000000000000000" pitchFamily="2" charset="0"/>
              <a:ea typeface="Roboto" panose="02000000000000000000" pitchFamily="2" charset="0"/>
              <a:cs typeface="Roboto" panose="02000000000000000000" pitchFamily="2" charset="0"/>
            </a:endParaRPr>
          </a:p>
          <a:p>
            <a:endParaRPr lang="en-US" dirty="0"/>
          </a:p>
        </p:txBody>
      </p:sp>
      <p:pic>
        <p:nvPicPr>
          <p:cNvPr id="5" name="Рисунок 4">
            <a:extLst>
              <a:ext uri="{FF2B5EF4-FFF2-40B4-BE49-F238E27FC236}">
                <a16:creationId xmlns:a16="http://schemas.microsoft.com/office/drawing/2014/main" id="{292AC3E1-7A2C-3E5A-DA95-21E939D002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9398" y="428779"/>
            <a:ext cx="2343437" cy="1011499"/>
          </a:xfrm>
          <a:prstGeom prst="rect">
            <a:avLst/>
          </a:prstGeom>
        </p:spPr>
      </p:pic>
      <p:pic>
        <p:nvPicPr>
          <p:cNvPr id="7" name="Рисунок 6">
            <a:extLst>
              <a:ext uri="{FF2B5EF4-FFF2-40B4-BE49-F238E27FC236}">
                <a16:creationId xmlns:a16="http://schemas.microsoft.com/office/drawing/2014/main" id="{FECFC35F-80E2-46EA-11E7-B0CEBBDB4A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69283" y="3795617"/>
            <a:ext cx="2150444" cy="295958"/>
          </a:xfrm>
          <a:prstGeom prst="rect">
            <a:avLst/>
          </a:prstGeom>
        </p:spPr>
      </p:pic>
      <p:sp>
        <p:nvSpPr>
          <p:cNvPr id="8" name="TextBox 7">
            <a:extLst>
              <a:ext uri="{FF2B5EF4-FFF2-40B4-BE49-F238E27FC236}">
                <a16:creationId xmlns:a16="http://schemas.microsoft.com/office/drawing/2014/main" id="{7FA98B25-8FC6-4A44-2FD4-9D70A5525970}"/>
              </a:ext>
            </a:extLst>
          </p:cNvPr>
          <p:cNvSpPr txBox="1"/>
          <p:nvPr/>
        </p:nvSpPr>
        <p:spPr>
          <a:xfrm>
            <a:off x="1159398" y="3429000"/>
            <a:ext cx="1611274" cy="276999"/>
          </a:xfrm>
          <a:prstGeom prst="rect">
            <a:avLst/>
          </a:prstGeom>
          <a:noFill/>
        </p:spPr>
        <p:txBody>
          <a:bodyPr wrap="square" rtlCol="0">
            <a:spAutoFit/>
          </a:bodyPr>
          <a:lstStyle/>
          <a:p>
            <a:pPr>
              <a:defRPr/>
            </a:pPr>
            <a:r>
              <a:rPr lang="en-US" sz="1200" dirty="0">
                <a:solidFill>
                  <a:prstClr val="white"/>
                </a:solidFill>
                <a:latin typeface="Roboto" panose="02000000000000000000" pitchFamily="2" charset="0"/>
                <a:ea typeface="Roboto" panose="02000000000000000000" pitchFamily="2" charset="0"/>
              </a:rPr>
              <a:t>co-located with</a:t>
            </a:r>
            <a:endParaRPr lang="ru-RU" sz="1200" dirty="0">
              <a:solidFill>
                <a:prstClr val="white"/>
              </a:solidFill>
              <a:latin typeface="Roboto" panose="02000000000000000000" pitchFamily="2" charset="0"/>
              <a:ea typeface="Roboto" panose="02000000000000000000" pitchFamily="2" charset="0"/>
            </a:endParaRPr>
          </a:p>
        </p:txBody>
      </p:sp>
      <p:sp>
        <p:nvSpPr>
          <p:cNvPr id="10" name="TextBox 9">
            <a:extLst>
              <a:ext uri="{FF2B5EF4-FFF2-40B4-BE49-F238E27FC236}">
                <a16:creationId xmlns:a16="http://schemas.microsoft.com/office/drawing/2014/main" id="{A7487580-4774-1CB1-90A2-4ECDC7E6B19C}"/>
              </a:ext>
            </a:extLst>
          </p:cNvPr>
          <p:cNvSpPr txBox="1"/>
          <p:nvPr/>
        </p:nvSpPr>
        <p:spPr>
          <a:xfrm>
            <a:off x="1159398" y="4151931"/>
            <a:ext cx="3023146" cy="461665"/>
          </a:xfrm>
          <a:prstGeom prst="rect">
            <a:avLst/>
          </a:prstGeom>
          <a:noFill/>
        </p:spPr>
        <p:txBody>
          <a:bodyPr wrap="square" rtlCol="0">
            <a:spAutoFit/>
          </a:bodyPr>
          <a:lstStyle/>
          <a:p>
            <a:pPr>
              <a:defRPr/>
            </a:pPr>
            <a:r>
              <a:rPr lang="en-US" sz="1200" dirty="0">
                <a:solidFill>
                  <a:prstClr val="white"/>
                </a:solidFill>
                <a:latin typeface="Roboto" panose="02000000000000000000" pitchFamily="2" charset="0"/>
                <a:ea typeface="Roboto" panose="02000000000000000000" pitchFamily="2" charset="0"/>
              </a:rPr>
              <a:t>3</a:t>
            </a:r>
            <a:r>
              <a:rPr lang="en-US" sz="1200" baseline="30000" dirty="0">
                <a:solidFill>
                  <a:prstClr val="white"/>
                </a:solidFill>
                <a:latin typeface="Roboto" panose="02000000000000000000" pitchFamily="2" charset="0"/>
                <a:ea typeface="Roboto" panose="02000000000000000000" pitchFamily="2" charset="0"/>
              </a:rPr>
              <a:t>rd</a:t>
            </a:r>
            <a:r>
              <a:rPr lang="en-US" sz="1200" dirty="0">
                <a:solidFill>
                  <a:prstClr val="white"/>
                </a:solidFill>
                <a:latin typeface="Roboto" panose="02000000000000000000" pitchFamily="2" charset="0"/>
                <a:ea typeface="Roboto" panose="02000000000000000000" pitchFamily="2" charset="0"/>
              </a:rPr>
              <a:t> INTERNATIONAL EXHIBITION OF FASTENERS AND INDUSTRIAL SUPPLY</a:t>
            </a:r>
            <a:endParaRPr lang="ru-RU" sz="1200" dirty="0">
              <a:solidFill>
                <a:prstClr val="whit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251465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63EA7F-F650-0A0A-2A6D-70E33967D30C}"/>
              </a:ext>
            </a:extLst>
          </p:cNvPr>
          <p:cNvSpPr/>
          <p:nvPr/>
        </p:nvSpPr>
        <p:spPr>
          <a:xfrm>
            <a:off x="0" y="0"/>
            <a:ext cx="12221418" cy="6858000"/>
          </a:xfrm>
          <a:prstGeom prst="rect">
            <a:avLst/>
          </a:prstGeom>
          <a:gradFill>
            <a:gsLst>
              <a:gs pos="0">
                <a:srgbClr val="EC6503"/>
              </a:gs>
              <a:gs pos="55000">
                <a:srgbClr val="D05A02"/>
              </a:gs>
              <a:gs pos="100000">
                <a:srgbClr val="A6480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3">
            <a:extLst>
              <a:ext uri="{FF2B5EF4-FFF2-40B4-BE49-F238E27FC236}">
                <a16:creationId xmlns:a16="http://schemas.microsoft.com/office/drawing/2014/main" id="{B80154B2-D821-A2C4-9517-0CC294A43E95}"/>
              </a:ext>
            </a:extLst>
          </p:cNvPr>
          <p:cNvSpPr/>
          <p:nvPr/>
        </p:nvSpPr>
        <p:spPr>
          <a:xfrm>
            <a:off x="0" y="-1235"/>
            <a:ext cx="847015" cy="6858000"/>
          </a:xfrm>
          <a:prstGeom prst="rect">
            <a:avLst/>
          </a:prstGeom>
          <a:solidFill>
            <a:srgbClr val="172C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1CA5D7A5-98A6-F928-6E86-D1CBF971F4E4}"/>
              </a:ext>
            </a:extLst>
          </p:cNvPr>
          <p:cNvSpPr txBox="1"/>
          <p:nvPr/>
        </p:nvSpPr>
        <p:spPr>
          <a:xfrm rot="16200000">
            <a:off x="-870792" y="4519181"/>
            <a:ext cx="259077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Exhibition advertising opportunities</a:t>
            </a:r>
            <a:endParaRPr kumimoji="0" lang="ru-RU"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28" name="Рисунок 27">
            <a:extLst>
              <a:ext uri="{FF2B5EF4-FFF2-40B4-BE49-F238E27FC236}">
                <a16:creationId xmlns:a16="http://schemas.microsoft.com/office/drawing/2014/main" id="{527DAB62-EF50-81BE-0325-96D7161DEE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93545" y="1811253"/>
            <a:ext cx="833874" cy="359925"/>
          </a:xfrm>
          <a:prstGeom prst="rect">
            <a:avLst/>
          </a:prstGeom>
        </p:spPr>
      </p:pic>
      <p:pic>
        <p:nvPicPr>
          <p:cNvPr id="29" name="Рисунок 28">
            <a:extLst>
              <a:ext uri="{FF2B5EF4-FFF2-40B4-BE49-F238E27FC236}">
                <a16:creationId xmlns:a16="http://schemas.microsoft.com/office/drawing/2014/main" id="{83E2BB67-F92C-B531-838B-DD12426A5E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20577" y="724458"/>
            <a:ext cx="1096839" cy="150954"/>
          </a:xfrm>
          <a:prstGeom prst="rect">
            <a:avLst/>
          </a:prstGeom>
        </p:spPr>
      </p:pic>
      <p:pic>
        <p:nvPicPr>
          <p:cNvPr id="3" name="Рисунок 2" descr="Крышка вправо со сплошной заливкой">
            <a:extLst>
              <a:ext uri="{FF2B5EF4-FFF2-40B4-BE49-F238E27FC236}">
                <a16:creationId xmlns:a16="http://schemas.microsoft.com/office/drawing/2014/main" id="{88935468-9377-7EAA-6AAF-7CD34EFCAE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86955" y="5895500"/>
            <a:ext cx="710985" cy="710985"/>
          </a:xfrm>
          <a:prstGeom prst="rect">
            <a:avLst/>
          </a:prstGeom>
        </p:spPr>
      </p:pic>
      <p:pic>
        <p:nvPicPr>
          <p:cNvPr id="5" name="Рисунок 4" descr="Крышка вправо со сплошной заливкой">
            <a:extLst>
              <a:ext uri="{FF2B5EF4-FFF2-40B4-BE49-F238E27FC236}">
                <a16:creationId xmlns:a16="http://schemas.microsoft.com/office/drawing/2014/main" id="{C0F18E17-34E6-55C9-3D67-CC61FA5948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86954" y="6065733"/>
            <a:ext cx="710985" cy="710985"/>
          </a:xfrm>
          <a:prstGeom prst="rect">
            <a:avLst/>
          </a:prstGeom>
        </p:spPr>
      </p:pic>
      <p:sp>
        <p:nvSpPr>
          <p:cNvPr id="4" name="TextBox 3">
            <a:extLst>
              <a:ext uri="{FF2B5EF4-FFF2-40B4-BE49-F238E27FC236}">
                <a16:creationId xmlns:a16="http://schemas.microsoft.com/office/drawing/2014/main" id="{8C4EE6FF-2F55-6B4A-DAB4-C4A7427DABEB}"/>
              </a:ext>
            </a:extLst>
          </p:cNvPr>
          <p:cNvSpPr txBox="1"/>
          <p:nvPr/>
        </p:nvSpPr>
        <p:spPr>
          <a:xfrm>
            <a:off x="1801492" y="676464"/>
            <a:ext cx="4950308" cy="400110"/>
          </a:xfrm>
          <a:prstGeom prst="rect">
            <a:avLst/>
          </a:prstGeom>
          <a:noFill/>
        </p:spPr>
        <p:txBody>
          <a:bodyPr wrap="square" rtlCol="0">
            <a:spAutoFit/>
          </a:bodyPr>
          <a:lstStyle/>
          <a:p>
            <a:r>
              <a:rPr lang="en-US" sz="2000" b="1" dirty="0">
                <a:solidFill>
                  <a:schemeClr val="bg1"/>
                </a:solidFill>
                <a:latin typeface="Roboto" panose="02000000000000000000" pitchFamily="2" charset="0"/>
                <a:ea typeface="Roboto" panose="02000000000000000000" pitchFamily="2" charset="0"/>
                <a:cs typeface="Roboto" panose="02000000000000000000" pitchFamily="2" charset="0"/>
              </a:rPr>
              <a:t>BUSINESS PROGRAM</a:t>
            </a:r>
          </a:p>
        </p:txBody>
      </p:sp>
      <p:pic>
        <p:nvPicPr>
          <p:cNvPr id="8" name="Рисунок 7" descr="Лектор контур">
            <a:extLst>
              <a:ext uri="{FF2B5EF4-FFF2-40B4-BE49-F238E27FC236}">
                <a16:creationId xmlns:a16="http://schemas.microsoft.com/office/drawing/2014/main" id="{55943D60-4742-F0E4-3C2C-88C81FF76AF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48091" y="592139"/>
            <a:ext cx="596903" cy="596903"/>
          </a:xfrm>
          <a:prstGeom prst="rect">
            <a:avLst/>
          </a:prstGeom>
        </p:spPr>
      </p:pic>
      <p:sp>
        <p:nvSpPr>
          <p:cNvPr id="15" name="TextBox 14">
            <a:extLst>
              <a:ext uri="{FF2B5EF4-FFF2-40B4-BE49-F238E27FC236}">
                <a16:creationId xmlns:a16="http://schemas.microsoft.com/office/drawing/2014/main" id="{0D0418DE-A222-854A-57D5-330C6DC2FFD2}"/>
              </a:ext>
            </a:extLst>
          </p:cNvPr>
          <p:cNvSpPr txBox="1"/>
          <p:nvPr/>
        </p:nvSpPr>
        <p:spPr>
          <a:xfrm>
            <a:off x="1801492" y="1088663"/>
            <a:ext cx="5641335" cy="4893647"/>
          </a:xfrm>
          <a:prstGeom prst="rect">
            <a:avLst/>
          </a:prstGeom>
          <a:noFill/>
        </p:spPr>
        <p:txBody>
          <a:bodyPr wrap="square" rtlCol="0">
            <a:spAutoFit/>
          </a:bodyPr>
          <a:lstStyle/>
          <a:p>
            <a:endParaRPr lang="ru-RU" sz="140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sz="1400" b="1" dirty="0">
                <a:solidFill>
                  <a:schemeClr val="bg1"/>
                </a:solidFill>
                <a:effectLst/>
                <a:latin typeface="Roboto" panose="02000000000000000000" pitchFamily="2" charset="0"/>
                <a:ea typeface="Roboto" panose="02000000000000000000" pitchFamily="2" charset="0"/>
                <a:cs typeface="Roboto" panose="02000000000000000000" pitchFamily="2" charset="0"/>
              </a:rPr>
              <a:t>Rent of conference hall</a:t>
            </a:r>
            <a:endParaRPr lang="en-US" sz="1400" b="1" dirty="0">
              <a:solidFill>
                <a:schemeClr val="bg1"/>
              </a:solidFill>
              <a:latin typeface="Roboto" panose="02000000000000000000" pitchFamily="2" charset="0"/>
              <a:ea typeface="Roboto" panose="02000000000000000000" pitchFamily="2" charset="0"/>
              <a:cs typeface="Roboto" panose="02000000000000000000" pitchFamily="2" charset="0"/>
            </a:endParaRPr>
          </a:p>
          <a:p>
            <a:endParaRPr lang="ru-RU" sz="1400" b="1"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p>
            <a:r>
              <a:rPr lang="en-US" sz="1200" dirty="0">
                <a:solidFill>
                  <a:schemeClr val="bg1"/>
                </a:solidFill>
                <a:latin typeface="Roboto" panose="02000000000000000000" pitchFamily="2" charset="0"/>
                <a:ea typeface="Roboto" panose="02000000000000000000" pitchFamily="2" charset="0"/>
                <a:cs typeface="Roboto" panose="02000000000000000000" pitchFamily="2" charset="0"/>
              </a:rPr>
              <a:t>We invite you to take part in the business program of the exhibition and hold your own conference at the exhibition venue in a rented conference hall.</a:t>
            </a:r>
          </a:p>
          <a:p>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a:p>
            <a:r>
              <a:rPr lang="en-US" sz="1200" dirty="0">
                <a:solidFill>
                  <a:schemeClr val="bg1"/>
                </a:solidFill>
                <a:latin typeface="Roboto" panose="02000000000000000000" pitchFamily="2" charset="0"/>
                <a:ea typeface="Roboto" panose="02000000000000000000" pitchFamily="2" charset="0"/>
                <a:cs typeface="Roboto" panose="02000000000000000000" pitchFamily="2" charset="0"/>
              </a:rPr>
              <a:t>The </a:t>
            </a:r>
            <a:r>
              <a:rPr lang="en-US" sz="1200" dirty="0" err="1">
                <a:solidFill>
                  <a:schemeClr val="bg1"/>
                </a:solidFill>
                <a:latin typeface="Roboto" panose="02000000000000000000" pitchFamily="2" charset="0"/>
                <a:ea typeface="Roboto" panose="02000000000000000000" pitchFamily="2" charset="0"/>
                <a:cs typeface="Roboto" panose="02000000000000000000" pitchFamily="2" charset="0"/>
              </a:rPr>
              <a:t>Organiser</a:t>
            </a:r>
            <a:r>
              <a:rPr lang="en-US" sz="1200" dirty="0">
                <a:solidFill>
                  <a:schemeClr val="bg1"/>
                </a:solidFill>
                <a:latin typeface="Roboto" panose="02000000000000000000" pitchFamily="2" charset="0"/>
                <a:ea typeface="Roboto" panose="02000000000000000000" pitchFamily="2" charset="0"/>
                <a:cs typeface="Roboto" panose="02000000000000000000" pitchFamily="2" charset="0"/>
              </a:rPr>
              <a:t> places information about all events on the exhibition website, in the official exhibition guide, on the information structure in the pavilion foyer.</a:t>
            </a:r>
          </a:p>
          <a:p>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a:p>
            <a:r>
              <a:rPr lang="en-US" sz="1200" dirty="0">
                <a:solidFill>
                  <a:schemeClr val="bg1"/>
                </a:solidFill>
                <a:latin typeface="Roboto" panose="02000000000000000000" pitchFamily="2" charset="0"/>
                <a:ea typeface="Roboto" panose="02000000000000000000" pitchFamily="2" charset="0"/>
                <a:cs typeface="Roboto" panose="02000000000000000000" pitchFamily="2" charset="0"/>
              </a:rPr>
              <a:t>The theme of your event is subject to agreement with the </a:t>
            </a:r>
            <a:r>
              <a:rPr lang="en-US" sz="1200" dirty="0" err="1">
                <a:solidFill>
                  <a:schemeClr val="bg1"/>
                </a:solidFill>
                <a:latin typeface="Roboto" panose="02000000000000000000" pitchFamily="2" charset="0"/>
                <a:ea typeface="Roboto" panose="02000000000000000000" pitchFamily="2" charset="0"/>
                <a:cs typeface="Roboto" panose="02000000000000000000" pitchFamily="2" charset="0"/>
              </a:rPr>
              <a:t>Organiser</a:t>
            </a:r>
            <a:r>
              <a:rPr lang="en-US" sz="1200" dirty="0">
                <a:solidFill>
                  <a:schemeClr val="bg1"/>
                </a:solidFill>
                <a:latin typeface="Roboto" panose="02000000000000000000" pitchFamily="2" charset="0"/>
                <a:ea typeface="Roboto" panose="02000000000000000000" pitchFamily="2" charset="0"/>
                <a:cs typeface="Roboto" panose="02000000000000000000" pitchFamily="2" charset="0"/>
              </a:rPr>
              <a:t>.</a:t>
            </a:r>
          </a:p>
          <a:p>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a:p>
            <a:r>
              <a:rPr lang="en-US" sz="1200" dirty="0">
                <a:solidFill>
                  <a:schemeClr val="bg1"/>
                </a:solidFill>
                <a:latin typeface="Roboto" panose="02000000000000000000" pitchFamily="2" charset="0"/>
                <a:ea typeface="Roboto" panose="02000000000000000000" pitchFamily="2" charset="0"/>
                <a:cs typeface="Roboto" panose="02000000000000000000" pitchFamily="2" charset="0"/>
              </a:rPr>
              <a:t>For information on cost and vacant premises, please contact the marketing department:</a:t>
            </a:r>
          </a:p>
          <a:p>
            <a:pPr marL="171450" indent="-171450">
              <a:buFont typeface="Arial" panose="020B0604020202020204" pitchFamily="34" charset="0"/>
              <a:buChar char="•"/>
            </a:pPr>
            <a:endParaRPr lang="ru-RU" sz="1400" dirty="0">
              <a:solidFill>
                <a:schemeClr val="bg1"/>
              </a:solidFill>
              <a:latin typeface="Roboto" panose="02000000000000000000" pitchFamily="2" charset="0"/>
              <a:ea typeface="Roboto" panose="02000000000000000000" pitchFamily="2" charset="0"/>
              <a:cs typeface="Roboto" panose="02000000000000000000" pitchFamily="2" charset="0"/>
            </a:endParaRPr>
          </a:p>
          <a:p>
            <a:endParaRPr lang="ru-RU" sz="1600" b="1" u="sng" dirty="0">
              <a:solidFill>
                <a:schemeClr val="bg1"/>
              </a:solidFill>
              <a:latin typeface="Roboto" panose="02000000000000000000" pitchFamily="2" charset="0"/>
              <a:ea typeface="Roboto" panose="02000000000000000000" pitchFamily="2" charset="0"/>
              <a:cs typeface="Roboto" panose="02000000000000000000" pitchFamily="2" charset="0"/>
            </a:endParaRPr>
          </a:p>
          <a:p>
            <a:pPr lvl="1"/>
            <a:endParaRPr lang="en-US" sz="1600" b="1" u="sng" dirty="0">
              <a:solidFill>
                <a:schemeClr val="bg1"/>
              </a:solidFill>
              <a:latin typeface="Roboto" panose="02000000000000000000" pitchFamily="2" charset="0"/>
              <a:ea typeface="Roboto" panose="02000000000000000000" pitchFamily="2" charset="0"/>
              <a:cs typeface="Roboto" panose="02000000000000000000" pitchFamily="2" charset="0"/>
            </a:endParaRPr>
          </a:p>
          <a:p>
            <a:pPr lvl="1"/>
            <a:r>
              <a:rPr lang="de-DE" sz="1600" b="1" u="sng" dirty="0">
                <a:solidFill>
                  <a:schemeClr val="bg1"/>
                </a:solidFill>
                <a:latin typeface="Roboto" panose="02000000000000000000" pitchFamily="2" charset="0"/>
                <a:ea typeface="Roboto" panose="02000000000000000000" pitchFamily="2" charset="0"/>
                <a:cs typeface="Roboto" panose="02000000000000000000" pitchFamily="2" charset="0"/>
              </a:rPr>
              <a:t>Alina </a:t>
            </a:r>
            <a:r>
              <a:rPr lang="de-DE" sz="1600" b="1" u="sng" dirty="0" err="1">
                <a:solidFill>
                  <a:schemeClr val="bg1"/>
                </a:solidFill>
                <a:latin typeface="Roboto" panose="02000000000000000000" pitchFamily="2" charset="0"/>
                <a:ea typeface="Roboto" panose="02000000000000000000" pitchFamily="2" charset="0"/>
                <a:cs typeface="Roboto" panose="02000000000000000000" pitchFamily="2" charset="0"/>
              </a:rPr>
              <a:t>Skrebova</a:t>
            </a:r>
            <a:endParaRPr lang="de-DE" sz="1600" b="1" u="sng" dirty="0">
              <a:solidFill>
                <a:schemeClr val="bg1"/>
              </a:solidFill>
              <a:latin typeface="Roboto" panose="02000000000000000000" pitchFamily="2" charset="0"/>
              <a:ea typeface="Roboto" panose="02000000000000000000" pitchFamily="2" charset="0"/>
              <a:cs typeface="Roboto" panose="02000000000000000000" pitchFamily="2" charset="0"/>
            </a:endParaRPr>
          </a:p>
          <a:p>
            <a:pPr lvl="1"/>
            <a:r>
              <a:rPr lang="de-DE" sz="1600" b="1" dirty="0" err="1">
                <a:solidFill>
                  <a:schemeClr val="bg1"/>
                </a:solidFill>
                <a:latin typeface="Roboto" panose="02000000000000000000" pitchFamily="2" charset="0"/>
                <a:ea typeface="Roboto" panose="02000000000000000000" pitchFamily="2" charset="0"/>
                <a:cs typeface="Roboto" panose="02000000000000000000" pitchFamily="2" charset="0"/>
              </a:rPr>
              <a:t>alina.skrebova@ite.group</a:t>
            </a:r>
            <a:endParaRPr lang="de-DE" sz="1600" b="1" dirty="0">
              <a:solidFill>
                <a:schemeClr val="bg1"/>
              </a:solidFill>
              <a:latin typeface="Roboto" panose="02000000000000000000" pitchFamily="2" charset="0"/>
              <a:ea typeface="Roboto" panose="02000000000000000000" pitchFamily="2" charset="0"/>
              <a:cs typeface="Roboto" panose="02000000000000000000" pitchFamily="2" charset="0"/>
            </a:endParaRPr>
          </a:p>
          <a:p>
            <a:pPr lvl="1"/>
            <a:r>
              <a:rPr lang="de-DE" sz="1600" b="1" dirty="0">
                <a:solidFill>
                  <a:schemeClr val="bg1"/>
                </a:solidFill>
                <a:latin typeface="Roboto" panose="02000000000000000000" pitchFamily="2" charset="0"/>
                <a:ea typeface="Roboto" panose="02000000000000000000" pitchFamily="2" charset="0"/>
                <a:cs typeface="Roboto" panose="02000000000000000000" pitchFamily="2" charset="0"/>
              </a:rPr>
              <a:t>+7 996 432 3877</a:t>
            </a:r>
          </a:p>
          <a:p>
            <a:endParaRPr lang="ru-RU" sz="1400" dirty="0">
              <a:solidFill>
                <a:schemeClr val="bg1"/>
              </a:solidFill>
              <a:latin typeface="Roboto" panose="02000000000000000000" pitchFamily="2" charset="0"/>
              <a:ea typeface="Roboto" panose="02000000000000000000" pitchFamily="2" charset="0"/>
              <a:cs typeface="Roboto" panose="02000000000000000000" pitchFamily="2" charset="0"/>
            </a:endParaRPr>
          </a:p>
          <a:p>
            <a:endParaRPr lang="en-GB" sz="140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p>
            <a:pPr marL="171450" indent="-171450">
              <a:buFont typeface="Arial" panose="020B0604020202020204" pitchFamily="34" charset="0"/>
              <a:buChar char="•"/>
            </a:pPr>
            <a:endParaRPr lang="ru-RU" sz="140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p>
            <a:endParaRPr lang="en-US" sz="14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17" name="Picture 5" descr="Graphical user interface, application&#10;&#10;Description automatically generated">
            <a:extLst>
              <a:ext uri="{FF2B5EF4-FFF2-40B4-BE49-F238E27FC236}">
                <a16:creationId xmlns:a16="http://schemas.microsoft.com/office/drawing/2014/main" id="{C4A35619-A16F-7CB1-03B0-65E6E24EB6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46542" y="5895500"/>
            <a:ext cx="1204407" cy="452062"/>
          </a:xfrm>
          <a:prstGeom prst="rect">
            <a:avLst/>
          </a:prstGeom>
        </p:spPr>
      </p:pic>
      <p:sp>
        <p:nvSpPr>
          <p:cNvPr id="25" name="Прямоугольник: скругленные углы 24">
            <a:extLst>
              <a:ext uri="{FF2B5EF4-FFF2-40B4-BE49-F238E27FC236}">
                <a16:creationId xmlns:a16="http://schemas.microsoft.com/office/drawing/2014/main" id="{7B22D74C-B1E9-C7D8-D4FC-319626AC49EF}"/>
              </a:ext>
            </a:extLst>
          </p:cNvPr>
          <p:cNvSpPr/>
          <p:nvPr/>
        </p:nvSpPr>
        <p:spPr>
          <a:xfrm>
            <a:off x="1905269" y="4025684"/>
            <a:ext cx="3069687" cy="1177872"/>
          </a:xfrm>
          <a:prstGeom prst="round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Рисунок 25" descr="Изображение выглядит как фейерверк, ночь, свет, на открытом воздухе&#10;&#10;Автоматически созданное описание">
            <a:extLst>
              <a:ext uri="{FF2B5EF4-FFF2-40B4-BE49-F238E27FC236}">
                <a16:creationId xmlns:a16="http://schemas.microsoft.com/office/drawing/2014/main" id="{BB8E1224-D67D-CC9F-C496-6B37B65EEF05}"/>
              </a:ext>
            </a:extLst>
          </p:cNvPr>
          <p:cNvPicPr>
            <a:picLocks noChangeAspect="1"/>
          </p:cNvPicPr>
          <p:nvPr/>
        </p:nvPicPr>
        <p:blipFill>
          <a:blip r:embed="rId11"/>
          <a:stretch>
            <a:fillRect/>
          </a:stretch>
        </p:blipFill>
        <p:spPr>
          <a:xfrm>
            <a:off x="9217617" y="-1236"/>
            <a:ext cx="3003801" cy="6868447"/>
          </a:xfrm>
          <a:prstGeom prst="rect">
            <a:avLst/>
          </a:prstGeom>
        </p:spPr>
      </p:pic>
      <p:pic>
        <p:nvPicPr>
          <p:cNvPr id="1028" name="Picture 4">
            <a:extLst>
              <a:ext uri="{FF2B5EF4-FFF2-40B4-BE49-F238E27FC236}">
                <a16:creationId xmlns:a16="http://schemas.microsoft.com/office/drawing/2014/main" id="{DC022BB6-524B-F774-2E42-4B5E37F705F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81935" y="61036"/>
            <a:ext cx="2875163" cy="1916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2" name="Picture 8">
            <a:extLst>
              <a:ext uri="{FF2B5EF4-FFF2-40B4-BE49-F238E27FC236}">
                <a16:creationId xmlns:a16="http://schemas.microsoft.com/office/drawing/2014/main" id="{7400C7A6-BF6C-F9AA-D695-C77F2DB77E3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81935" y="2108909"/>
            <a:ext cx="2875163" cy="1916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46631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63EA7F-F650-0A0A-2A6D-70E33967D30C}"/>
              </a:ext>
            </a:extLst>
          </p:cNvPr>
          <p:cNvSpPr/>
          <p:nvPr/>
        </p:nvSpPr>
        <p:spPr>
          <a:xfrm>
            <a:off x="0" y="0"/>
            <a:ext cx="12221418" cy="6858000"/>
          </a:xfrm>
          <a:prstGeom prst="rect">
            <a:avLst/>
          </a:prstGeom>
          <a:gradFill>
            <a:gsLst>
              <a:gs pos="0">
                <a:srgbClr val="EC6503"/>
              </a:gs>
              <a:gs pos="55000">
                <a:srgbClr val="D05A02"/>
              </a:gs>
              <a:gs pos="100000">
                <a:srgbClr val="A6480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3">
            <a:extLst>
              <a:ext uri="{FF2B5EF4-FFF2-40B4-BE49-F238E27FC236}">
                <a16:creationId xmlns:a16="http://schemas.microsoft.com/office/drawing/2014/main" id="{B80154B2-D821-A2C4-9517-0CC294A43E95}"/>
              </a:ext>
            </a:extLst>
          </p:cNvPr>
          <p:cNvSpPr/>
          <p:nvPr/>
        </p:nvSpPr>
        <p:spPr>
          <a:xfrm>
            <a:off x="0" y="-1235"/>
            <a:ext cx="847015" cy="6858000"/>
          </a:xfrm>
          <a:prstGeom prst="rect">
            <a:avLst/>
          </a:prstGeom>
          <a:solidFill>
            <a:srgbClr val="172C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1CA5D7A5-98A6-F928-6E86-D1CBF971F4E4}"/>
              </a:ext>
            </a:extLst>
          </p:cNvPr>
          <p:cNvSpPr txBox="1"/>
          <p:nvPr/>
        </p:nvSpPr>
        <p:spPr>
          <a:xfrm rot="16200000">
            <a:off x="-870792" y="4519181"/>
            <a:ext cx="259077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Exhibition advertising opportunities</a:t>
            </a:r>
            <a:endParaRPr kumimoji="0" lang="ru-RU"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28" name="Рисунок 27">
            <a:extLst>
              <a:ext uri="{FF2B5EF4-FFF2-40B4-BE49-F238E27FC236}">
                <a16:creationId xmlns:a16="http://schemas.microsoft.com/office/drawing/2014/main" id="{527DAB62-EF50-81BE-0325-96D7161DEE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93545" y="1811253"/>
            <a:ext cx="833874" cy="359925"/>
          </a:xfrm>
          <a:prstGeom prst="rect">
            <a:avLst/>
          </a:prstGeom>
        </p:spPr>
      </p:pic>
      <p:pic>
        <p:nvPicPr>
          <p:cNvPr id="29" name="Рисунок 28">
            <a:extLst>
              <a:ext uri="{FF2B5EF4-FFF2-40B4-BE49-F238E27FC236}">
                <a16:creationId xmlns:a16="http://schemas.microsoft.com/office/drawing/2014/main" id="{83E2BB67-F92C-B531-838B-DD12426A5E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20577" y="724458"/>
            <a:ext cx="1096839" cy="150954"/>
          </a:xfrm>
          <a:prstGeom prst="rect">
            <a:avLst/>
          </a:prstGeom>
        </p:spPr>
      </p:pic>
      <p:pic>
        <p:nvPicPr>
          <p:cNvPr id="3" name="Рисунок 2" descr="Крышка вправо со сплошной заливкой">
            <a:extLst>
              <a:ext uri="{FF2B5EF4-FFF2-40B4-BE49-F238E27FC236}">
                <a16:creationId xmlns:a16="http://schemas.microsoft.com/office/drawing/2014/main" id="{88935468-9377-7EAA-6AAF-7CD34EFCAE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86955" y="5895500"/>
            <a:ext cx="710985" cy="710985"/>
          </a:xfrm>
          <a:prstGeom prst="rect">
            <a:avLst/>
          </a:prstGeom>
        </p:spPr>
      </p:pic>
      <p:pic>
        <p:nvPicPr>
          <p:cNvPr id="5" name="Рисунок 4" descr="Крышка вправо со сплошной заливкой">
            <a:extLst>
              <a:ext uri="{FF2B5EF4-FFF2-40B4-BE49-F238E27FC236}">
                <a16:creationId xmlns:a16="http://schemas.microsoft.com/office/drawing/2014/main" id="{C0F18E17-34E6-55C9-3D67-CC61FA5948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86954" y="6065733"/>
            <a:ext cx="710985" cy="710985"/>
          </a:xfrm>
          <a:prstGeom prst="rect">
            <a:avLst/>
          </a:prstGeom>
        </p:spPr>
      </p:pic>
      <p:sp>
        <p:nvSpPr>
          <p:cNvPr id="4" name="TextBox 3">
            <a:extLst>
              <a:ext uri="{FF2B5EF4-FFF2-40B4-BE49-F238E27FC236}">
                <a16:creationId xmlns:a16="http://schemas.microsoft.com/office/drawing/2014/main" id="{8C4EE6FF-2F55-6B4A-DAB4-C4A7427DABEB}"/>
              </a:ext>
            </a:extLst>
          </p:cNvPr>
          <p:cNvSpPr txBox="1"/>
          <p:nvPr/>
        </p:nvSpPr>
        <p:spPr>
          <a:xfrm>
            <a:off x="1801492" y="676464"/>
            <a:ext cx="4950308" cy="400110"/>
          </a:xfrm>
          <a:prstGeom prst="rect">
            <a:avLst/>
          </a:prstGeom>
          <a:noFill/>
        </p:spPr>
        <p:txBody>
          <a:bodyPr wrap="square" rtlCol="0">
            <a:spAutoFit/>
          </a:bodyPr>
          <a:lstStyle/>
          <a:p>
            <a:r>
              <a:rPr lang="en-US" sz="2000" b="1" dirty="0">
                <a:solidFill>
                  <a:schemeClr val="bg1"/>
                </a:solidFill>
                <a:latin typeface="Roboto" panose="02000000000000000000" pitchFamily="2" charset="0"/>
                <a:ea typeface="Roboto" panose="02000000000000000000" pitchFamily="2" charset="0"/>
                <a:cs typeface="Roboto" panose="02000000000000000000" pitchFamily="2" charset="0"/>
              </a:rPr>
              <a:t>FREE MARKETING TOOLS</a:t>
            </a:r>
          </a:p>
        </p:txBody>
      </p:sp>
      <p:sp>
        <p:nvSpPr>
          <p:cNvPr id="15" name="TextBox 14">
            <a:extLst>
              <a:ext uri="{FF2B5EF4-FFF2-40B4-BE49-F238E27FC236}">
                <a16:creationId xmlns:a16="http://schemas.microsoft.com/office/drawing/2014/main" id="{0D0418DE-A222-854A-57D5-330C6DC2FFD2}"/>
              </a:ext>
            </a:extLst>
          </p:cNvPr>
          <p:cNvSpPr txBox="1"/>
          <p:nvPr/>
        </p:nvSpPr>
        <p:spPr>
          <a:xfrm>
            <a:off x="1801492" y="1348355"/>
            <a:ext cx="7923694" cy="1354217"/>
          </a:xfrm>
          <a:prstGeom prst="rect">
            <a:avLst/>
          </a:prstGeom>
          <a:noFill/>
        </p:spPr>
        <p:txBody>
          <a:bodyPr wrap="square" rtlCol="0">
            <a:spAutoFit/>
          </a:bodyPr>
          <a:lstStyle/>
          <a:p>
            <a:r>
              <a:rPr lang="en-US" sz="1400" dirty="0">
                <a:solidFill>
                  <a:schemeClr val="bg1"/>
                </a:solidFill>
                <a:effectLst/>
                <a:latin typeface="Roboto" panose="02000000000000000000" pitchFamily="2" charset="0"/>
                <a:ea typeface="Roboto" panose="02000000000000000000" pitchFamily="2" charset="0"/>
                <a:cs typeface="Roboto" panose="02000000000000000000" pitchFamily="2" charset="0"/>
              </a:rPr>
              <a:t>To increase the number of visitors to your company’s stand and improve the commercial performance of your participation in the exhibition, we recommend using the free advertising tools we have prepared for you.</a:t>
            </a:r>
          </a:p>
          <a:p>
            <a:endParaRPr lang="en-GB" sz="120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p>
            <a:pPr marL="171450" indent="-171450">
              <a:buFont typeface="Arial" panose="020B0604020202020204" pitchFamily="34" charset="0"/>
              <a:buChar char="•"/>
            </a:pPr>
            <a:endParaRPr lang="ru-RU" sz="140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p>
            <a:endParaRPr lang="en-US" sz="14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6" name="Rectangle 22">
            <a:extLst>
              <a:ext uri="{FF2B5EF4-FFF2-40B4-BE49-F238E27FC236}">
                <a16:creationId xmlns:a16="http://schemas.microsoft.com/office/drawing/2014/main" id="{AD4EA7D5-0DB7-C094-0AFF-24FBE1E77B0F}"/>
              </a:ext>
            </a:extLst>
          </p:cNvPr>
          <p:cNvSpPr/>
          <p:nvPr/>
        </p:nvSpPr>
        <p:spPr>
          <a:xfrm>
            <a:off x="10317997" y="-1235"/>
            <a:ext cx="1594982" cy="6859235"/>
          </a:xfrm>
          <a:prstGeom prst="rect">
            <a:avLst/>
          </a:prstGeom>
          <a:gradFill flip="none" rotWithShape="1">
            <a:gsLst>
              <a:gs pos="0">
                <a:schemeClr val="bg1">
                  <a:lumMod val="85000"/>
                </a:schemeClr>
              </a:gs>
              <a:gs pos="50000">
                <a:schemeClr val="bg2"/>
              </a:gs>
              <a:gs pos="99000">
                <a:schemeClr val="bg1"/>
              </a:gs>
            </a:gsLst>
            <a:path path="circle">
              <a:fillToRect l="50000" t="50000" r="50000" b="50000"/>
            </a:path>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478E3E4-A3F5-93A8-B507-B0F519A8E148}"/>
              </a:ext>
            </a:extLst>
          </p:cNvPr>
          <p:cNvSpPr txBox="1"/>
          <p:nvPr/>
        </p:nvSpPr>
        <p:spPr>
          <a:xfrm>
            <a:off x="1801492" y="2398940"/>
            <a:ext cx="4299843" cy="4401205"/>
          </a:xfrm>
          <a:prstGeom prst="rect">
            <a:avLst/>
          </a:prstGeom>
          <a:noFill/>
        </p:spPr>
        <p:txBody>
          <a:bodyPr wrap="square" rtlCol="0">
            <a:spAutoFit/>
          </a:bodyPr>
          <a:lstStyle/>
          <a:p>
            <a:pPr marL="285750" indent="-285750">
              <a:buFont typeface="Arial" panose="020B0604020202020204" pitchFamily="34" charset="0"/>
              <a:buChar char="•"/>
            </a:pPr>
            <a:r>
              <a:rPr lang="en-US" sz="1400" b="1" dirty="0">
                <a:solidFill>
                  <a:schemeClr val="bg1"/>
                </a:solidFill>
                <a:latin typeface="Roboto" panose="02000000000000000000" pitchFamily="2" charset="0"/>
                <a:ea typeface="Roboto" panose="02000000000000000000" pitchFamily="2" charset="0"/>
                <a:cs typeface="Roboto" panose="02000000000000000000" pitchFamily="2" charset="0"/>
              </a:rPr>
              <a:t>Promo codes</a:t>
            </a:r>
          </a:p>
          <a:p>
            <a:pPr marL="285750" indent="-285750">
              <a:buFont typeface="Arial" panose="020B0604020202020204" pitchFamily="34" charset="0"/>
              <a:buChar char="•"/>
            </a:pPr>
            <a:endParaRPr lang="en-GB" sz="700" b="1"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p>
            <a:pPr>
              <a:spcBef>
                <a:spcPts val="600"/>
              </a:spcBef>
            </a:pPr>
            <a:r>
              <a:rPr lang="en-US" sz="1000" dirty="0">
                <a:solidFill>
                  <a:schemeClr val="bg1"/>
                </a:solidFill>
                <a:latin typeface="Roboto" panose="02000000000000000000" pitchFamily="2" charset="0"/>
                <a:ea typeface="Roboto" panose="02000000000000000000" pitchFamily="2" charset="0"/>
              </a:rPr>
              <a:t>The registration for the exhibition is paid. You should send your company unique promo code to clients and partners, so they can receive free electronic tickets to the exhibition. You can receive the promo code from the </a:t>
            </a:r>
            <a:r>
              <a:rPr lang="en-US" sz="1000" dirty="0" err="1">
                <a:solidFill>
                  <a:schemeClr val="bg1"/>
                </a:solidFill>
                <a:latin typeface="Roboto" panose="02000000000000000000" pitchFamily="2" charset="0"/>
                <a:ea typeface="Roboto" panose="02000000000000000000" pitchFamily="2" charset="0"/>
              </a:rPr>
              <a:t>Organiser</a:t>
            </a:r>
            <a:r>
              <a:rPr lang="en-US" sz="1000" dirty="0">
                <a:solidFill>
                  <a:schemeClr val="bg1"/>
                </a:solidFill>
                <a:latin typeface="Roboto" panose="02000000000000000000" pitchFamily="2" charset="0"/>
                <a:ea typeface="Roboto" panose="02000000000000000000" pitchFamily="2" charset="0"/>
              </a:rPr>
              <a:t>.</a:t>
            </a:r>
            <a:r>
              <a:rPr lang="ru-RU" sz="1000" dirty="0">
                <a:solidFill>
                  <a:schemeClr val="bg1"/>
                </a:solidFill>
                <a:latin typeface="Roboto" panose="02000000000000000000" pitchFamily="2" charset="0"/>
                <a:ea typeface="Roboto" panose="02000000000000000000" pitchFamily="2" charset="0"/>
              </a:rPr>
              <a:t>.</a:t>
            </a:r>
            <a:endParaRPr lang="ru-RU" sz="1000" dirty="0">
              <a:solidFill>
                <a:schemeClr val="bg1"/>
              </a:solidFill>
              <a:latin typeface="Roboto" panose="02000000000000000000" pitchFamily="2" charset="0"/>
              <a:ea typeface="Roboto" panose="02000000000000000000" pitchFamily="2" charset="0"/>
              <a:cs typeface="Roboto" panose="02000000000000000000" pitchFamily="2" charset="0"/>
            </a:endParaRPr>
          </a:p>
          <a:p>
            <a:endParaRPr lang="en-US" sz="1200" b="1"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sz="1400" b="1" dirty="0">
                <a:solidFill>
                  <a:schemeClr val="bg1"/>
                </a:solidFill>
                <a:effectLst/>
                <a:latin typeface="Roboto" panose="02000000000000000000" pitchFamily="2" charset="0"/>
                <a:ea typeface="Roboto" panose="02000000000000000000" pitchFamily="2" charset="0"/>
                <a:cs typeface="Roboto" panose="02000000000000000000" pitchFamily="2" charset="0"/>
              </a:rPr>
              <a:t>Placing news about your participation in Weldex or </a:t>
            </a:r>
            <a:r>
              <a:rPr lang="en-US" sz="1400" b="1" dirty="0" err="1">
                <a:solidFill>
                  <a:schemeClr val="bg1"/>
                </a:solidFill>
                <a:effectLst/>
                <a:latin typeface="Roboto" panose="02000000000000000000" pitchFamily="2" charset="0"/>
                <a:ea typeface="Roboto" panose="02000000000000000000" pitchFamily="2" charset="0"/>
                <a:cs typeface="Roboto" panose="02000000000000000000" pitchFamily="2" charset="0"/>
              </a:rPr>
              <a:t>Fastenex</a:t>
            </a:r>
            <a:r>
              <a:rPr lang="en-US" sz="1400" b="1" dirty="0">
                <a:solidFill>
                  <a:schemeClr val="bg1"/>
                </a:solidFill>
                <a:effectLst/>
                <a:latin typeface="Roboto" panose="02000000000000000000" pitchFamily="2" charset="0"/>
                <a:ea typeface="Roboto" panose="02000000000000000000" pitchFamily="2" charset="0"/>
                <a:cs typeface="Roboto" panose="02000000000000000000" pitchFamily="2" charset="0"/>
              </a:rPr>
              <a:t> in your company emails</a:t>
            </a:r>
          </a:p>
          <a:p>
            <a:pPr>
              <a:spcBef>
                <a:spcPts val="600"/>
              </a:spcBef>
            </a:pPr>
            <a:r>
              <a:rPr lang="en-US" sz="1000" dirty="0">
                <a:solidFill>
                  <a:schemeClr val="bg1"/>
                </a:solidFill>
                <a:latin typeface="Roboto" panose="02000000000000000000" pitchFamily="2" charset="0"/>
                <a:ea typeface="Roboto" panose="02000000000000000000" pitchFamily="2" charset="0"/>
              </a:rPr>
              <a:t>Include the information about your participation in the exhibition and your company promo code in your emails over clients and partners. Let them know where and when they can meet your company representatives F2F.</a:t>
            </a:r>
          </a:p>
          <a:p>
            <a:endParaRPr lang="en-US" sz="1200" dirty="0">
              <a:solidFill>
                <a:schemeClr val="bg1"/>
              </a:solidFill>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US" sz="1400" b="1" dirty="0">
                <a:solidFill>
                  <a:schemeClr val="bg1"/>
                </a:solidFill>
                <a:effectLst/>
                <a:latin typeface="Roboto" panose="02000000000000000000" pitchFamily="2" charset="0"/>
                <a:ea typeface="Roboto" panose="02000000000000000000" pitchFamily="2" charset="0"/>
                <a:cs typeface="Roboto" panose="02000000000000000000" pitchFamily="2" charset="0"/>
              </a:rPr>
              <a:t>Placing a banner and news about your participation in Weldex or </a:t>
            </a:r>
            <a:r>
              <a:rPr lang="en-US" sz="1400" b="1" dirty="0" err="1">
                <a:solidFill>
                  <a:schemeClr val="bg1"/>
                </a:solidFill>
                <a:effectLst/>
                <a:latin typeface="Roboto" panose="02000000000000000000" pitchFamily="2" charset="0"/>
                <a:ea typeface="Roboto" panose="02000000000000000000" pitchFamily="2" charset="0"/>
                <a:cs typeface="Roboto" panose="02000000000000000000" pitchFamily="2" charset="0"/>
              </a:rPr>
              <a:t>Fastenex</a:t>
            </a:r>
            <a:r>
              <a:rPr lang="en-US" sz="1400" b="1" dirty="0">
                <a:solidFill>
                  <a:schemeClr val="bg1"/>
                </a:solidFill>
                <a:effectLst/>
                <a:latin typeface="Roboto" panose="02000000000000000000" pitchFamily="2" charset="0"/>
                <a:ea typeface="Roboto" panose="02000000000000000000" pitchFamily="2" charset="0"/>
                <a:cs typeface="Roboto" panose="02000000000000000000" pitchFamily="2" charset="0"/>
              </a:rPr>
              <a:t> on your company’s website</a:t>
            </a:r>
          </a:p>
          <a:p>
            <a:pPr>
              <a:spcBef>
                <a:spcPts val="600"/>
              </a:spcBef>
            </a:pPr>
            <a:r>
              <a:rPr lang="en-US" sz="1000" dirty="0">
                <a:solidFill>
                  <a:schemeClr val="bg1"/>
                </a:solidFill>
                <a:latin typeface="Roboto" panose="02000000000000000000" pitchFamily="2" charset="0"/>
                <a:ea typeface="Roboto" panose="02000000000000000000" pitchFamily="2" charset="0"/>
              </a:rPr>
              <a:t>Place a banner and news about your participation to attract even more visitors to your stand. Actively announce your participation in the exhibition on your website. Download the template and fill it out with the number of your stand, unique promo code, information about your products and place it on your company’s website. The banner with your company’s unique promo code will be sent by </a:t>
            </a:r>
            <a:r>
              <a:rPr lang="en-US" sz="1000" dirty="0" err="1">
                <a:solidFill>
                  <a:schemeClr val="bg1"/>
                </a:solidFill>
                <a:latin typeface="Roboto" panose="02000000000000000000" pitchFamily="2" charset="0"/>
                <a:ea typeface="Roboto" panose="02000000000000000000" pitchFamily="2" charset="0"/>
              </a:rPr>
              <a:t>Julia.Zubkova@ite.group</a:t>
            </a:r>
            <a:r>
              <a:rPr lang="en-US" sz="1000" dirty="0">
                <a:solidFill>
                  <a:schemeClr val="bg1"/>
                </a:solidFill>
                <a:latin typeface="Roboto" panose="02000000000000000000" pitchFamily="2" charset="0"/>
                <a:ea typeface="Roboto" panose="02000000000000000000" pitchFamily="2" charset="0"/>
              </a:rPr>
              <a:t> on request.</a:t>
            </a:r>
          </a:p>
        </p:txBody>
      </p:sp>
      <p:sp>
        <p:nvSpPr>
          <p:cNvPr id="9" name="TextBox 8">
            <a:extLst>
              <a:ext uri="{FF2B5EF4-FFF2-40B4-BE49-F238E27FC236}">
                <a16:creationId xmlns:a16="http://schemas.microsoft.com/office/drawing/2014/main" id="{4DE1CD1A-46DB-0ED4-D545-4CE87C3BDCC7}"/>
              </a:ext>
            </a:extLst>
          </p:cNvPr>
          <p:cNvSpPr txBox="1"/>
          <p:nvPr/>
        </p:nvSpPr>
        <p:spPr>
          <a:xfrm>
            <a:off x="6334577" y="2398940"/>
            <a:ext cx="3821748" cy="3347070"/>
          </a:xfrm>
          <a:prstGeom prst="rect">
            <a:avLst/>
          </a:prstGeom>
          <a:noFill/>
        </p:spPr>
        <p:txBody>
          <a:bodyPr wrap="square" rtlCol="0">
            <a:spAutoFit/>
          </a:bodyPr>
          <a:lstStyle/>
          <a:p>
            <a:pPr marL="285750" indent="-285750">
              <a:buFont typeface="Arial" panose="020B0604020202020204" pitchFamily="34" charset="0"/>
              <a:buChar char="•"/>
            </a:pPr>
            <a:r>
              <a:rPr lang="en-US" sz="1400" b="1" dirty="0">
                <a:solidFill>
                  <a:schemeClr val="bg1"/>
                </a:solidFill>
                <a:effectLst/>
                <a:latin typeface="Roboto" panose="02000000000000000000" pitchFamily="2" charset="0"/>
                <a:ea typeface="Roboto" panose="02000000000000000000" pitchFamily="2" charset="0"/>
                <a:cs typeface="Roboto" panose="02000000000000000000" pitchFamily="2" charset="0"/>
              </a:rPr>
              <a:t>Invitation to the exhibition as part of your electronic signature</a:t>
            </a:r>
          </a:p>
          <a:p>
            <a:pPr>
              <a:spcBef>
                <a:spcPts val="600"/>
              </a:spcBef>
            </a:pPr>
            <a:r>
              <a:rPr lang="en-US" sz="1000" dirty="0">
                <a:solidFill>
                  <a:schemeClr val="bg1"/>
                </a:solidFill>
                <a:latin typeface="Roboto" panose="02000000000000000000" pitchFamily="2" charset="0"/>
                <a:ea typeface="Roboto" panose="02000000000000000000" pitchFamily="2" charset="0"/>
              </a:rPr>
              <a:t>Place an invitation to your company’s stand in your email signature. Copy the exhibition logo and place it in your email signature.</a:t>
            </a:r>
          </a:p>
          <a:p>
            <a:endParaRPr lang="en-US" sz="1050" dirty="0">
              <a:solidFill>
                <a:schemeClr val="bg1"/>
              </a:solidFill>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US" sz="1400" b="1" dirty="0">
                <a:solidFill>
                  <a:schemeClr val="bg1"/>
                </a:solidFill>
                <a:effectLst/>
                <a:latin typeface="Roboto" panose="02000000000000000000" pitchFamily="2" charset="0"/>
                <a:ea typeface="Roboto" panose="02000000000000000000" pitchFamily="2" charset="0"/>
                <a:cs typeface="Roboto" panose="02000000000000000000" pitchFamily="2" charset="0"/>
              </a:rPr>
              <a:t>Your business news on the exhibition website</a:t>
            </a:r>
          </a:p>
          <a:p>
            <a:pPr>
              <a:spcBef>
                <a:spcPts val="600"/>
              </a:spcBef>
            </a:pPr>
            <a:r>
              <a:rPr lang="en-US" sz="1000" dirty="0">
                <a:solidFill>
                  <a:schemeClr val="bg1"/>
                </a:solidFill>
                <a:latin typeface="Roboto" panose="02000000000000000000" pitchFamily="2" charset="0"/>
                <a:ea typeface="Roboto" panose="02000000000000000000" pitchFamily="2" charset="0"/>
              </a:rPr>
              <a:t>We offer you to send news about your company for placement on the exhibition website. News can include information about innovations, new products/services, and important developments of your company. This will contribute additional interest in your company from a professional audience. Please send news, photos, illustrations, and the logo of your company for placement on the website to: </a:t>
            </a:r>
            <a:r>
              <a:rPr lang="en-US" sz="1000" dirty="0" err="1">
                <a:solidFill>
                  <a:schemeClr val="bg1"/>
                </a:solidFill>
                <a:latin typeface="Roboto" panose="02000000000000000000" pitchFamily="2" charset="0"/>
                <a:ea typeface="Roboto" panose="02000000000000000000" pitchFamily="2" charset="0"/>
              </a:rPr>
              <a:t>Julia.Zubkova@ite.group</a:t>
            </a:r>
            <a:endParaRPr lang="en-US" sz="1000" dirty="0">
              <a:solidFill>
                <a:schemeClr val="bg1"/>
              </a:solidFill>
              <a:latin typeface="Roboto" panose="02000000000000000000" pitchFamily="2" charset="0"/>
              <a:ea typeface="Roboto" panose="02000000000000000000" pitchFamily="2" charset="0"/>
            </a:endParaRPr>
          </a:p>
          <a:p>
            <a:pPr>
              <a:spcBef>
                <a:spcPts val="600"/>
              </a:spcBef>
            </a:pPr>
            <a:r>
              <a:rPr lang="en-US" sz="1000" dirty="0">
                <a:solidFill>
                  <a:schemeClr val="bg1"/>
                </a:solidFill>
                <a:latin typeface="Roboto" panose="02000000000000000000" pitchFamily="2" charset="0"/>
                <a:ea typeface="Roboto" panose="02000000000000000000" pitchFamily="2" charset="0"/>
              </a:rPr>
              <a:t>Templates of letters to partners, news, exhibition banners, images for electronic signatures, and the exhibition logo can be found on the exhibition websites.</a:t>
            </a:r>
          </a:p>
        </p:txBody>
      </p:sp>
      <p:pic>
        <p:nvPicPr>
          <p:cNvPr id="11" name="Рисунок 10" descr="Включенный свет контур">
            <a:extLst>
              <a:ext uri="{FF2B5EF4-FFF2-40B4-BE49-F238E27FC236}">
                <a16:creationId xmlns:a16="http://schemas.microsoft.com/office/drawing/2014/main" id="{C6D3E8AB-D10B-A2B4-B54C-13210092D41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2375" y="670490"/>
            <a:ext cx="639117" cy="639117"/>
          </a:xfrm>
          <a:prstGeom prst="rect">
            <a:avLst/>
          </a:prstGeom>
        </p:spPr>
      </p:pic>
      <p:sp>
        <p:nvSpPr>
          <p:cNvPr id="12" name="TextBox 11">
            <a:extLst>
              <a:ext uri="{FF2B5EF4-FFF2-40B4-BE49-F238E27FC236}">
                <a16:creationId xmlns:a16="http://schemas.microsoft.com/office/drawing/2014/main" id="{1B6D2897-92E6-3D05-5456-270D55531DCC}"/>
              </a:ext>
            </a:extLst>
          </p:cNvPr>
          <p:cNvSpPr txBox="1"/>
          <p:nvPr/>
        </p:nvSpPr>
        <p:spPr>
          <a:xfrm>
            <a:off x="10245102" y="3833013"/>
            <a:ext cx="1833920" cy="307777"/>
          </a:xfrm>
          <a:prstGeom prst="rect">
            <a:avLst/>
          </a:prstGeom>
          <a:noFill/>
        </p:spPr>
        <p:txBody>
          <a:bodyPr wrap="square" rtlCol="0">
            <a:spAutoFit/>
          </a:bodyPr>
          <a:lstStyle/>
          <a:p>
            <a:pPr algn="ctr"/>
            <a:r>
              <a:rPr lang="en-US" sz="1400" b="1" dirty="0">
                <a:solidFill>
                  <a:srgbClr val="172C51"/>
                </a:solidFill>
                <a:latin typeface="Roboto" panose="02000000000000000000" pitchFamily="2" charset="0"/>
                <a:ea typeface="Roboto" panose="02000000000000000000" pitchFamily="2" charset="0"/>
                <a:cs typeface="Roboto" panose="02000000000000000000" pitchFamily="2" charset="0"/>
              </a:rPr>
              <a:t>LEARN MORE</a:t>
            </a:r>
          </a:p>
        </p:txBody>
      </p:sp>
      <p:pic>
        <p:nvPicPr>
          <p:cNvPr id="13" name="Рисунок 12">
            <a:hlinkClick r:id="rId10"/>
            <a:extLst>
              <a:ext uri="{FF2B5EF4-FFF2-40B4-BE49-F238E27FC236}">
                <a16:creationId xmlns:a16="http://schemas.microsoft.com/office/drawing/2014/main" id="{E234CF53-5DE7-6D5F-6E30-A9FF629565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493495" y="2472609"/>
            <a:ext cx="1265223" cy="1265223"/>
          </a:xfrm>
          <a:prstGeom prst="rect">
            <a:avLst/>
          </a:prstGeom>
        </p:spPr>
      </p:pic>
    </p:spTree>
    <p:extLst>
      <p:ext uri="{BB962C8B-B14F-4D97-AF65-F5344CB8AC3E}">
        <p14:creationId xmlns:p14="http://schemas.microsoft.com/office/powerpoint/2010/main" val="2632338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Прямоугольник 33">
            <a:extLst>
              <a:ext uri="{FF2B5EF4-FFF2-40B4-BE49-F238E27FC236}">
                <a16:creationId xmlns:a16="http://schemas.microsoft.com/office/drawing/2014/main" id="{FEA82B0B-F93D-D4D3-1C86-1EDD60D026A3}"/>
              </a:ext>
            </a:extLst>
          </p:cNvPr>
          <p:cNvSpPr/>
          <p:nvPr/>
        </p:nvSpPr>
        <p:spPr>
          <a:xfrm>
            <a:off x="0" y="3459997"/>
            <a:ext cx="12192000" cy="3398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2" name="Rectangle 1">
            <a:extLst>
              <a:ext uri="{FF2B5EF4-FFF2-40B4-BE49-F238E27FC236}">
                <a16:creationId xmlns:a16="http://schemas.microsoft.com/office/drawing/2014/main" id="{3071FA79-E754-3883-B698-EC671FE3ED78}"/>
              </a:ext>
            </a:extLst>
          </p:cNvPr>
          <p:cNvSpPr/>
          <p:nvPr/>
        </p:nvSpPr>
        <p:spPr>
          <a:xfrm>
            <a:off x="0" y="1451"/>
            <a:ext cx="12192000" cy="3459996"/>
          </a:xfrm>
          <a:prstGeom prst="rect">
            <a:avLst/>
          </a:prstGeom>
          <a:gradFill>
            <a:gsLst>
              <a:gs pos="0">
                <a:srgbClr val="EC6503"/>
              </a:gs>
              <a:gs pos="55000">
                <a:srgbClr val="D05A02"/>
              </a:gs>
              <a:gs pos="100000">
                <a:srgbClr val="A6480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Рисунок 30" descr="Изображение выглядит как темнота&#10;&#10;Автоматически созданное описание">
            <a:extLst>
              <a:ext uri="{FF2B5EF4-FFF2-40B4-BE49-F238E27FC236}">
                <a16:creationId xmlns:a16="http://schemas.microsoft.com/office/drawing/2014/main" id="{72818742-1DB6-EBA6-1D8E-A36EE43BF9CF}"/>
              </a:ext>
            </a:extLst>
          </p:cNvPr>
          <p:cNvPicPr>
            <a:picLocks noChangeAspect="1"/>
          </p:cNvPicPr>
          <p:nvPr/>
        </p:nvPicPr>
        <p:blipFill>
          <a:blip r:embed="rId3">
            <a:alphaModFix amt="20000"/>
          </a:blip>
          <a:stretch>
            <a:fillRect/>
          </a:stretch>
        </p:blipFill>
        <p:spPr>
          <a:xfrm>
            <a:off x="-7175" y="0"/>
            <a:ext cx="12192000" cy="6840898"/>
          </a:xfrm>
          <a:prstGeom prst="rect">
            <a:avLst/>
          </a:prstGeom>
        </p:spPr>
      </p:pic>
      <p:sp>
        <p:nvSpPr>
          <p:cNvPr id="6" name="TextBox 5">
            <a:extLst>
              <a:ext uri="{FF2B5EF4-FFF2-40B4-BE49-F238E27FC236}">
                <a16:creationId xmlns:a16="http://schemas.microsoft.com/office/drawing/2014/main" id="{BED211F1-2232-A29B-0931-9EDB37E02A3A}"/>
              </a:ext>
            </a:extLst>
          </p:cNvPr>
          <p:cNvSpPr txBox="1"/>
          <p:nvPr/>
        </p:nvSpPr>
        <p:spPr>
          <a:xfrm>
            <a:off x="882867" y="246696"/>
            <a:ext cx="293983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solidFill>
                <a:latin typeface="Roboto" panose="02000000000000000000" pitchFamily="2" charset="0"/>
                <a:ea typeface="Roboto" panose="02000000000000000000" pitchFamily="2" charset="0"/>
                <a:cs typeface="Roboto" panose="02000000000000000000" pitchFamily="2" charset="0"/>
              </a:rPr>
              <a:t>Exhibition advertising opportunities</a:t>
            </a:r>
            <a:endParaRPr kumimoji="0" lang="ru-RU"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2CE65941-A129-47E8-48BF-5296697804D1}"/>
              </a:ext>
            </a:extLst>
          </p:cNvPr>
          <p:cNvSpPr txBox="1"/>
          <p:nvPr/>
        </p:nvSpPr>
        <p:spPr>
          <a:xfrm>
            <a:off x="1755145" y="1075787"/>
            <a:ext cx="6808167" cy="1384995"/>
          </a:xfrm>
          <a:prstGeom prst="rect">
            <a:avLst/>
          </a:prstGeom>
          <a:noFill/>
        </p:spPr>
        <p:txBody>
          <a:bodyPr wrap="square" rtlCol="0">
            <a:spAutoFit/>
          </a:bodyPr>
          <a:lstStyle/>
          <a:p>
            <a:r>
              <a:rPr lang="en-US" sz="2800" b="1" dirty="0">
                <a:solidFill>
                  <a:schemeClr val="bg1"/>
                </a:solidFill>
                <a:effectLst/>
                <a:latin typeface="Roboto" panose="02000000000000000000" pitchFamily="2" charset="0"/>
                <a:ea typeface="Roboto" panose="02000000000000000000" pitchFamily="2" charset="0"/>
                <a:cs typeface="Roboto" panose="02000000000000000000" pitchFamily="2" charset="0"/>
              </a:rPr>
              <a:t>STAND OUT AMONG YOUR COMPETITORS AT WELDEX AND FASTENEX 2024</a:t>
            </a:r>
            <a:endParaRPr lang="en-US" sz="28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0" name="TextBox 9">
            <a:extLst>
              <a:ext uri="{FF2B5EF4-FFF2-40B4-BE49-F238E27FC236}">
                <a16:creationId xmlns:a16="http://schemas.microsoft.com/office/drawing/2014/main" id="{790FCCE6-7B28-D246-18DE-D16B75C1B2B6}"/>
              </a:ext>
            </a:extLst>
          </p:cNvPr>
          <p:cNvSpPr txBox="1"/>
          <p:nvPr/>
        </p:nvSpPr>
        <p:spPr>
          <a:xfrm>
            <a:off x="1755145" y="2535822"/>
            <a:ext cx="6688055" cy="738664"/>
          </a:xfrm>
          <a:prstGeom prst="rect">
            <a:avLst/>
          </a:prstGeom>
          <a:noFill/>
        </p:spPr>
        <p:txBody>
          <a:bodyPr wrap="square" rtlCol="0">
            <a:spAutoFit/>
          </a:bodyPr>
          <a:lstStyle/>
          <a:p>
            <a:r>
              <a:rPr lang="en-US" sz="1400" b="1" i="0" u="none" strike="noStrike" dirty="0">
                <a:solidFill>
                  <a:schemeClr val="bg1"/>
                </a:solidFill>
                <a:effectLst/>
                <a:latin typeface="Roboto" panose="02000000000000000000" pitchFamily="2" charset="0"/>
                <a:ea typeface="Roboto" panose="02000000000000000000" pitchFamily="2" charset="0"/>
                <a:cs typeface="Roboto" panose="02000000000000000000" pitchFamily="2" charset="0"/>
              </a:rPr>
              <a:t>The advertising opportunities of Weldex and </a:t>
            </a:r>
            <a:r>
              <a:rPr lang="en-US" sz="1400" b="1" i="0" u="none" strike="noStrike" dirty="0" err="1">
                <a:solidFill>
                  <a:schemeClr val="bg1"/>
                </a:solidFill>
                <a:effectLst/>
                <a:latin typeface="Roboto" panose="02000000000000000000" pitchFamily="2" charset="0"/>
                <a:ea typeface="Roboto" panose="02000000000000000000" pitchFamily="2" charset="0"/>
                <a:cs typeface="Roboto" panose="02000000000000000000" pitchFamily="2" charset="0"/>
              </a:rPr>
              <a:t>Fastenex</a:t>
            </a:r>
            <a:r>
              <a:rPr lang="en-US" sz="1400" b="1" i="0" u="none" strike="noStrike" dirty="0">
                <a:solidFill>
                  <a:schemeClr val="bg1"/>
                </a:solidFill>
                <a:effectLst/>
                <a:latin typeface="Roboto" panose="02000000000000000000" pitchFamily="2" charset="0"/>
                <a:ea typeface="Roboto" panose="02000000000000000000" pitchFamily="2" charset="0"/>
                <a:cs typeface="Roboto" panose="02000000000000000000" pitchFamily="2" charset="0"/>
              </a:rPr>
              <a:t> will allow you to attract the attention of a significant professional audience to your products and brands long before, during and after exhibitions.</a:t>
            </a:r>
          </a:p>
        </p:txBody>
      </p:sp>
      <p:sp>
        <p:nvSpPr>
          <p:cNvPr id="5" name="TextBox 4">
            <a:extLst>
              <a:ext uri="{FF2B5EF4-FFF2-40B4-BE49-F238E27FC236}">
                <a16:creationId xmlns:a16="http://schemas.microsoft.com/office/drawing/2014/main" id="{7C8105A4-2BC8-417D-DAC3-99AB94CEFA8D}"/>
              </a:ext>
            </a:extLst>
          </p:cNvPr>
          <p:cNvSpPr txBox="1"/>
          <p:nvPr/>
        </p:nvSpPr>
        <p:spPr>
          <a:xfrm>
            <a:off x="1755143" y="4866681"/>
            <a:ext cx="2988571" cy="738664"/>
          </a:xfrm>
          <a:prstGeom prst="rect">
            <a:avLst/>
          </a:prstGeom>
          <a:noFill/>
        </p:spPr>
        <p:txBody>
          <a:bodyPr wrap="square" rtlCol="0">
            <a:spAutoFit/>
          </a:bodyPr>
          <a:lstStyle/>
          <a:p>
            <a:r>
              <a:rPr lang="en-US" sz="1400" dirty="0">
                <a:solidFill>
                  <a:srgbClr val="172C51"/>
                </a:solidFill>
                <a:effectLst/>
                <a:latin typeface="Roboto" panose="02000000000000000000" pitchFamily="2" charset="0"/>
                <a:ea typeface="Roboto" panose="02000000000000000000" pitchFamily="2" charset="0"/>
                <a:cs typeface="Roboto" panose="02000000000000000000" pitchFamily="2" charset="0"/>
              </a:rPr>
              <a:t>Influence a large number of your potential customers and convert them into sales</a:t>
            </a:r>
          </a:p>
        </p:txBody>
      </p:sp>
      <p:sp>
        <p:nvSpPr>
          <p:cNvPr id="8" name="TextBox 7">
            <a:extLst>
              <a:ext uri="{FF2B5EF4-FFF2-40B4-BE49-F238E27FC236}">
                <a16:creationId xmlns:a16="http://schemas.microsoft.com/office/drawing/2014/main" id="{DB8DC352-E033-0406-7BD7-0322A6F3ABB9}"/>
              </a:ext>
            </a:extLst>
          </p:cNvPr>
          <p:cNvSpPr txBox="1"/>
          <p:nvPr/>
        </p:nvSpPr>
        <p:spPr>
          <a:xfrm>
            <a:off x="1755144" y="3781729"/>
            <a:ext cx="4754143" cy="338554"/>
          </a:xfrm>
          <a:prstGeom prst="rect">
            <a:avLst/>
          </a:prstGeom>
          <a:noFill/>
        </p:spPr>
        <p:txBody>
          <a:bodyPr wrap="square" rtlCol="0">
            <a:spAutoFit/>
          </a:bodyPr>
          <a:lstStyle/>
          <a:p>
            <a:r>
              <a:rPr lang="en-US" sz="1600" b="1" dirty="0">
                <a:solidFill>
                  <a:srgbClr val="172C51"/>
                </a:solidFill>
                <a:effectLst/>
                <a:latin typeface="Roboto" panose="02000000000000000000" pitchFamily="2" charset="0"/>
                <a:ea typeface="Roboto" panose="02000000000000000000" pitchFamily="2" charset="0"/>
                <a:cs typeface="Roboto" panose="02000000000000000000" pitchFamily="2" charset="0"/>
              </a:rPr>
              <a:t>USE ADVERTISING OPTIONS TO:</a:t>
            </a:r>
          </a:p>
        </p:txBody>
      </p:sp>
      <p:sp>
        <p:nvSpPr>
          <p:cNvPr id="3" name="TextBox 2">
            <a:extLst>
              <a:ext uri="{FF2B5EF4-FFF2-40B4-BE49-F238E27FC236}">
                <a16:creationId xmlns:a16="http://schemas.microsoft.com/office/drawing/2014/main" id="{04A05023-4EE3-8A09-B11A-3E396986B264}"/>
              </a:ext>
            </a:extLst>
          </p:cNvPr>
          <p:cNvSpPr txBox="1"/>
          <p:nvPr/>
        </p:nvSpPr>
        <p:spPr>
          <a:xfrm>
            <a:off x="1748924" y="6079537"/>
            <a:ext cx="5109497"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72C51"/>
                </a:solidFill>
                <a:effectLst/>
                <a:uLnTx/>
                <a:uFillTx/>
                <a:latin typeface="Roboto" panose="02000000000000000000" pitchFamily="2" charset="0"/>
                <a:ea typeface="Roboto" panose="02000000000000000000" pitchFamily="2" charset="0"/>
                <a:cs typeface="Roboto" panose="02000000000000000000" pitchFamily="2" charset="0"/>
              </a:rPr>
              <a:t>THE COST OF THE SERVICES LISTED IN THE MANUAL IS INDICATED WITHOUT VAT AND OTHER SIMILAR TAXES OF THE RUSSIAN FEDERATION</a:t>
            </a:r>
          </a:p>
        </p:txBody>
      </p:sp>
      <p:pic>
        <p:nvPicPr>
          <p:cNvPr id="11" name="Рисунок 10">
            <a:extLst>
              <a:ext uri="{FF2B5EF4-FFF2-40B4-BE49-F238E27FC236}">
                <a16:creationId xmlns:a16="http://schemas.microsoft.com/office/drawing/2014/main" id="{D5C5FF79-E21A-571B-2160-2A5A1E4455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91485" y="144043"/>
            <a:ext cx="1280882" cy="552868"/>
          </a:xfrm>
          <a:prstGeom prst="rect">
            <a:avLst/>
          </a:prstGeom>
        </p:spPr>
      </p:pic>
      <p:pic>
        <p:nvPicPr>
          <p:cNvPr id="16" name="Рисунок 15">
            <a:extLst>
              <a:ext uri="{FF2B5EF4-FFF2-40B4-BE49-F238E27FC236}">
                <a16:creationId xmlns:a16="http://schemas.microsoft.com/office/drawing/2014/main" id="{7E23298A-CDCF-7BEE-B238-1C485CB379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05771" y="459848"/>
            <a:ext cx="1684813" cy="231874"/>
          </a:xfrm>
          <a:prstGeom prst="rect">
            <a:avLst/>
          </a:prstGeom>
        </p:spPr>
      </p:pic>
      <p:pic>
        <p:nvPicPr>
          <p:cNvPr id="20" name="Рисунок 19" descr="Крышка вправо со сплошной заливкой">
            <a:extLst>
              <a:ext uri="{FF2B5EF4-FFF2-40B4-BE49-F238E27FC236}">
                <a16:creationId xmlns:a16="http://schemas.microsoft.com/office/drawing/2014/main" id="{F1E1825C-F0A3-775F-3DB5-9027D188E97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180" y="64984"/>
            <a:ext cx="710985" cy="710985"/>
          </a:xfrm>
          <a:prstGeom prst="rect">
            <a:avLst/>
          </a:prstGeom>
        </p:spPr>
      </p:pic>
      <p:pic>
        <p:nvPicPr>
          <p:cNvPr id="22" name="Рисунок 21" descr="Крышка вправо со сплошной заливкой">
            <a:extLst>
              <a:ext uri="{FF2B5EF4-FFF2-40B4-BE49-F238E27FC236}">
                <a16:creationId xmlns:a16="http://schemas.microsoft.com/office/drawing/2014/main" id="{FD996F5A-F55D-5EC0-8E1C-B3AAE6CE519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7580" y="67296"/>
            <a:ext cx="710985" cy="710985"/>
          </a:xfrm>
          <a:prstGeom prst="rect">
            <a:avLst/>
          </a:prstGeom>
        </p:spPr>
      </p:pic>
      <p:pic>
        <p:nvPicPr>
          <p:cNvPr id="27" name="Рисунок 26" descr="Тенденция к повышению контур">
            <a:extLst>
              <a:ext uri="{FF2B5EF4-FFF2-40B4-BE49-F238E27FC236}">
                <a16:creationId xmlns:a16="http://schemas.microsoft.com/office/drawing/2014/main" id="{778EF466-6EA1-B23F-FA18-5A8A4256B7E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9787" y="1037758"/>
            <a:ext cx="822405" cy="822405"/>
          </a:xfrm>
          <a:prstGeom prst="rect">
            <a:avLst/>
          </a:prstGeom>
        </p:spPr>
      </p:pic>
      <p:sp>
        <p:nvSpPr>
          <p:cNvPr id="32" name="Прямоугольник 31">
            <a:extLst>
              <a:ext uri="{FF2B5EF4-FFF2-40B4-BE49-F238E27FC236}">
                <a16:creationId xmlns:a16="http://schemas.microsoft.com/office/drawing/2014/main" id="{C75FCA7B-7738-81F8-E9E0-3CB422AD0934}"/>
              </a:ext>
            </a:extLst>
          </p:cNvPr>
          <p:cNvSpPr/>
          <p:nvPr/>
        </p:nvSpPr>
        <p:spPr>
          <a:xfrm>
            <a:off x="8594046" y="1137379"/>
            <a:ext cx="3051454" cy="2070770"/>
          </a:xfrm>
          <a:prstGeom prst="rect">
            <a:avLst/>
          </a:prstGeom>
          <a:solidFill>
            <a:schemeClr val="bg1"/>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6" name="Рисунок 35" descr="Целевая аудитория контур">
            <a:extLst>
              <a:ext uri="{FF2B5EF4-FFF2-40B4-BE49-F238E27FC236}">
                <a16:creationId xmlns:a16="http://schemas.microsoft.com/office/drawing/2014/main" id="{B7DE1BD9-26ED-94C0-DDF8-9EE7BCDA285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39787" y="3590821"/>
            <a:ext cx="843737" cy="843737"/>
          </a:xfrm>
          <a:prstGeom prst="rect">
            <a:avLst/>
          </a:prstGeom>
        </p:spPr>
      </p:pic>
      <p:pic>
        <p:nvPicPr>
          <p:cNvPr id="38" name="Рисунок 37" descr="Деньги контур">
            <a:extLst>
              <a:ext uri="{FF2B5EF4-FFF2-40B4-BE49-F238E27FC236}">
                <a16:creationId xmlns:a16="http://schemas.microsoft.com/office/drawing/2014/main" id="{C6CDC751-5947-A989-825A-609E681B2B7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512993" y="4192434"/>
            <a:ext cx="710328" cy="710328"/>
          </a:xfrm>
          <a:prstGeom prst="rect">
            <a:avLst/>
          </a:prstGeom>
        </p:spPr>
      </p:pic>
      <p:sp>
        <p:nvSpPr>
          <p:cNvPr id="40" name="TextBox 39">
            <a:extLst>
              <a:ext uri="{FF2B5EF4-FFF2-40B4-BE49-F238E27FC236}">
                <a16:creationId xmlns:a16="http://schemas.microsoft.com/office/drawing/2014/main" id="{42BB84F8-DD8D-1F0F-43EE-6DEBE4796363}"/>
              </a:ext>
            </a:extLst>
          </p:cNvPr>
          <p:cNvSpPr txBox="1"/>
          <p:nvPr/>
        </p:nvSpPr>
        <p:spPr>
          <a:xfrm>
            <a:off x="5265972" y="4866681"/>
            <a:ext cx="2369395" cy="954107"/>
          </a:xfrm>
          <a:prstGeom prst="rect">
            <a:avLst/>
          </a:prstGeom>
          <a:noFill/>
        </p:spPr>
        <p:txBody>
          <a:bodyPr wrap="square">
            <a:spAutoFit/>
          </a:bodyPr>
          <a:lstStyle/>
          <a:p>
            <a:pPr>
              <a:spcBef>
                <a:spcPts val="600"/>
              </a:spcBef>
              <a:spcAft>
                <a:spcPts val="600"/>
              </a:spcAft>
            </a:pPr>
            <a:r>
              <a:rPr lang="en-US" sz="1400" dirty="0">
                <a:solidFill>
                  <a:srgbClr val="172C51"/>
                </a:solidFill>
                <a:effectLst/>
                <a:latin typeface="Roboto" panose="02000000000000000000" pitchFamily="2" charset="0"/>
                <a:ea typeface="Roboto" panose="02000000000000000000" pitchFamily="2" charset="0"/>
                <a:cs typeface="Roboto" panose="02000000000000000000" pitchFamily="2" charset="0"/>
              </a:rPr>
              <a:t>Increase your brand awareness and make it stand out from your competitors</a:t>
            </a:r>
          </a:p>
        </p:txBody>
      </p:sp>
      <p:pic>
        <p:nvPicPr>
          <p:cNvPr id="42" name="Рисунок 41" descr="Значок &quot;Галочка&quot; контур">
            <a:extLst>
              <a:ext uri="{FF2B5EF4-FFF2-40B4-BE49-F238E27FC236}">
                <a16:creationId xmlns:a16="http://schemas.microsoft.com/office/drawing/2014/main" id="{6D5722D0-DFBD-6014-0FC0-09CC8DF8B5E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962104" y="4238353"/>
            <a:ext cx="648978" cy="648978"/>
          </a:xfrm>
          <a:prstGeom prst="rect">
            <a:avLst/>
          </a:prstGeom>
        </p:spPr>
      </p:pic>
      <p:sp>
        <p:nvSpPr>
          <p:cNvPr id="44" name="TextBox 43">
            <a:extLst>
              <a:ext uri="{FF2B5EF4-FFF2-40B4-BE49-F238E27FC236}">
                <a16:creationId xmlns:a16="http://schemas.microsoft.com/office/drawing/2014/main" id="{96B47948-F3B0-9126-29A6-B0FA53C75D01}"/>
              </a:ext>
            </a:extLst>
          </p:cNvPr>
          <p:cNvSpPr txBox="1"/>
          <p:nvPr/>
        </p:nvSpPr>
        <p:spPr>
          <a:xfrm>
            <a:off x="8157625" y="4866681"/>
            <a:ext cx="3716200" cy="738664"/>
          </a:xfrm>
          <a:prstGeom prst="rect">
            <a:avLst/>
          </a:prstGeom>
          <a:noFill/>
        </p:spPr>
        <p:txBody>
          <a:bodyPr wrap="square">
            <a:spAutoFit/>
          </a:bodyPr>
          <a:lstStyle/>
          <a:p>
            <a:r>
              <a:rPr lang="en-US" sz="1400" dirty="0">
                <a:solidFill>
                  <a:srgbClr val="172C51"/>
                </a:solidFill>
                <a:effectLst/>
                <a:latin typeface="Roboto" panose="02000000000000000000" pitchFamily="2" charset="0"/>
                <a:ea typeface="Roboto" panose="02000000000000000000" pitchFamily="2" charset="0"/>
                <a:cs typeface="Roboto" panose="02000000000000000000" pitchFamily="2" charset="0"/>
              </a:rPr>
              <a:t>Focus the visitors’ attention on your products and ensure maximum visitor traffic to your stand</a:t>
            </a:r>
          </a:p>
        </p:txBody>
      </p:sp>
      <p:pic>
        <p:nvPicPr>
          <p:cNvPr id="46" name="Рисунок 45" descr="Мегафон1 контур">
            <a:extLst>
              <a:ext uri="{FF2B5EF4-FFF2-40B4-BE49-F238E27FC236}">
                <a16:creationId xmlns:a16="http://schemas.microsoft.com/office/drawing/2014/main" id="{1CF3A9D1-BDEB-421C-52E1-53FAE92BB22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985813" y="4144445"/>
            <a:ext cx="786554" cy="786554"/>
          </a:xfrm>
          <a:prstGeom prst="rect">
            <a:avLst/>
          </a:prstGeom>
        </p:spPr>
      </p:pic>
      <p:pic>
        <p:nvPicPr>
          <p:cNvPr id="14" name="Рисунок 13" descr="Изображение выглядит как одежда, человек, женщина, в помещении&#10;&#10;Автоматически созданное описание">
            <a:extLst>
              <a:ext uri="{FF2B5EF4-FFF2-40B4-BE49-F238E27FC236}">
                <a16:creationId xmlns:a16="http://schemas.microsoft.com/office/drawing/2014/main" id="{CCD27332-D196-549D-B02C-CC9A2F50151C}"/>
              </a:ext>
            </a:extLst>
          </p:cNvPr>
          <p:cNvPicPr>
            <a:picLocks noChangeAspect="1"/>
          </p:cNvPicPr>
          <p:nvPr/>
        </p:nvPicPr>
        <p:blipFill>
          <a:blip r:embed="rId20"/>
          <a:stretch>
            <a:fillRect/>
          </a:stretch>
        </p:blipFill>
        <p:spPr>
          <a:xfrm>
            <a:off x="8690920" y="1204217"/>
            <a:ext cx="2876581" cy="1920118"/>
          </a:xfrm>
          <a:prstGeom prst="rect">
            <a:avLst/>
          </a:prstGeom>
        </p:spPr>
      </p:pic>
    </p:spTree>
    <p:extLst>
      <p:ext uri="{BB962C8B-B14F-4D97-AF65-F5344CB8AC3E}">
        <p14:creationId xmlns:p14="http://schemas.microsoft.com/office/powerpoint/2010/main" val="655273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
                <a:lumOff val="96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B99892-CCAE-21E3-04D3-F6A5598B1906}"/>
              </a:ext>
            </a:extLst>
          </p:cNvPr>
          <p:cNvSpPr/>
          <p:nvPr/>
        </p:nvSpPr>
        <p:spPr>
          <a:xfrm>
            <a:off x="0" y="0"/>
            <a:ext cx="12192000" cy="6857999"/>
          </a:xfrm>
          <a:prstGeom prst="rect">
            <a:avLst/>
          </a:prstGeom>
          <a:gradFill>
            <a:gsLst>
              <a:gs pos="0">
                <a:srgbClr val="EC6503"/>
              </a:gs>
              <a:gs pos="55000">
                <a:srgbClr val="D05A02"/>
              </a:gs>
              <a:gs pos="100000">
                <a:srgbClr val="A6480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Прямоугольник: скругленные углы 7">
            <a:extLst>
              <a:ext uri="{FF2B5EF4-FFF2-40B4-BE49-F238E27FC236}">
                <a16:creationId xmlns:a16="http://schemas.microsoft.com/office/drawing/2014/main" id="{AF4256ED-CF8D-A7A6-D811-9AAE55156B34}"/>
              </a:ext>
            </a:extLst>
          </p:cNvPr>
          <p:cNvSpPr/>
          <p:nvPr/>
        </p:nvSpPr>
        <p:spPr>
          <a:xfrm>
            <a:off x="6251992" y="2151530"/>
            <a:ext cx="5727760" cy="3935506"/>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Прямоугольник: скругленные углы 5">
            <a:extLst>
              <a:ext uri="{FF2B5EF4-FFF2-40B4-BE49-F238E27FC236}">
                <a16:creationId xmlns:a16="http://schemas.microsoft.com/office/drawing/2014/main" id="{89F700A3-096B-FD16-E9F9-0FF680D08D66}"/>
              </a:ext>
            </a:extLst>
          </p:cNvPr>
          <p:cNvSpPr/>
          <p:nvPr/>
        </p:nvSpPr>
        <p:spPr>
          <a:xfrm>
            <a:off x="399616" y="2151530"/>
            <a:ext cx="5727760" cy="3935506"/>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Рисунок 14" descr="Изображение выглядит как темнота&#10;&#10;Автоматически созданное описание">
            <a:extLst>
              <a:ext uri="{FF2B5EF4-FFF2-40B4-BE49-F238E27FC236}">
                <a16:creationId xmlns:a16="http://schemas.microsoft.com/office/drawing/2014/main" id="{56685F57-F6C1-8B2F-FE56-1D1E38967C85}"/>
              </a:ext>
            </a:extLst>
          </p:cNvPr>
          <p:cNvPicPr>
            <a:picLocks noChangeAspect="1"/>
          </p:cNvPicPr>
          <p:nvPr/>
        </p:nvPicPr>
        <p:blipFill>
          <a:blip r:embed="rId2">
            <a:alphaModFix amt="20000"/>
          </a:blip>
          <a:stretch>
            <a:fillRect/>
          </a:stretch>
        </p:blipFill>
        <p:spPr>
          <a:xfrm>
            <a:off x="-7175" y="8550"/>
            <a:ext cx="12192000" cy="6840898"/>
          </a:xfrm>
          <a:prstGeom prst="rect">
            <a:avLst/>
          </a:prstGeom>
        </p:spPr>
      </p:pic>
      <p:sp>
        <p:nvSpPr>
          <p:cNvPr id="7" name="TextBox 6">
            <a:extLst>
              <a:ext uri="{FF2B5EF4-FFF2-40B4-BE49-F238E27FC236}">
                <a16:creationId xmlns:a16="http://schemas.microsoft.com/office/drawing/2014/main" id="{3EB9FDA3-9A12-104F-3D5D-9C4BC49157CD}"/>
              </a:ext>
            </a:extLst>
          </p:cNvPr>
          <p:cNvSpPr txBox="1"/>
          <p:nvPr/>
        </p:nvSpPr>
        <p:spPr>
          <a:xfrm>
            <a:off x="1804444" y="1270380"/>
            <a:ext cx="10394731" cy="523220"/>
          </a:xfrm>
          <a:prstGeom prst="rect">
            <a:avLst/>
          </a:prstGeom>
          <a:noFill/>
        </p:spPr>
        <p:txBody>
          <a:bodyPr wrap="square" rtlCol="0">
            <a:spAutoFit/>
          </a:bodyPr>
          <a:lstStyle/>
          <a:p>
            <a:r>
              <a:rPr lang="en-US" sz="2800" b="1" dirty="0">
                <a:solidFill>
                  <a:schemeClr val="bg1"/>
                </a:solidFill>
                <a:latin typeface="Roboto" panose="02000000000000000000" pitchFamily="2" charset="0"/>
                <a:ea typeface="Roboto" panose="02000000000000000000" pitchFamily="2" charset="0"/>
                <a:cs typeface="Roboto" panose="02000000000000000000" pitchFamily="2" charset="0"/>
              </a:rPr>
              <a:t>EXHIBITION STATISTICS</a:t>
            </a:r>
            <a:endParaRPr lang="ru-RU" sz="28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4" name="TextBox 3">
            <a:extLst>
              <a:ext uri="{FF2B5EF4-FFF2-40B4-BE49-F238E27FC236}">
                <a16:creationId xmlns:a16="http://schemas.microsoft.com/office/drawing/2014/main" id="{2D69DDD7-4012-71A3-198D-B2BB4DC52036}"/>
              </a:ext>
            </a:extLst>
          </p:cNvPr>
          <p:cNvSpPr txBox="1"/>
          <p:nvPr/>
        </p:nvSpPr>
        <p:spPr>
          <a:xfrm>
            <a:off x="882867" y="277176"/>
            <a:ext cx="293983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solidFill>
                <a:latin typeface="Roboto" panose="02000000000000000000" pitchFamily="2" charset="0"/>
                <a:ea typeface="Roboto" panose="02000000000000000000" pitchFamily="2" charset="0"/>
                <a:cs typeface="Roboto" panose="02000000000000000000" pitchFamily="2" charset="0"/>
              </a:rPr>
              <a:t>Exhibition advertising opportunities</a:t>
            </a:r>
            <a:endParaRPr kumimoji="0" lang="ru-RU"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9" name="TextBox 18">
            <a:extLst>
              <a:ext uri="{FF2B5EF4-FFF2-40B4-BE49-F238E27FC236}">
                <a16:creationId xmlns:a16="http://schemas.microsoft.com/office/drawing/2014/main" id="{D26FC380-055D-77C6-3E6C-F8E46FEB176A}"/>
              </a:ext>
            </a:extLst>
          </p:cNvPr>
          <p:cNvSpPr txBox="1"/>
          <p:nvPr/>
        </p:nvSpPr>
        <p:spPr>
          <a:xfrm>
            <a:off x="1170742" y="2898146"/>
            <a:ext cx="1273504" cy="276999"/>
          </a:xfrm>
          <a:prstGeom prst="rect">
            <a:avLst/>
          </a:prstGeom>
          <a:noFill/>
        </p:spPr>
        <p:txBody>
          <a:bodyPr wrap="square" rtlCol="0">
            <a:spAutoFit/>
          </a:bodyPr>
          <a:lstStyle/>
          <a:p>
            <a:pPr>
              <a:defRPr/>
            </a:pPr>
            <a:r>
              <a:rPr lang="en-US" sz="1200" dirty="0">
                <a:solidFill>
                  <a:schemeClr val="tx1">
                    <a:lumMod val="75000"/>
                    <a:lumOff val="25000"/>
                  </a:schemeClr>
                </a:solidFill>
                <a:latin typeface="Roboto" panose="02000000000000000000" pitchFamily="2" charset="0"/>
                <a:ea typeface="Roboto" panose="02000000000000000000" pitchFamily="2" charset="0"/>
              </a:rPr>
              <a:t>unique visitors</a:t>
            </a:r>
            <a:endParaRPr lang="ru-RU" sz="1200" dirty="0">
              <a:solidFill>
                <a:schemeClr val="tx1">
                  <a:lumMod val="75000"/>
                  <a:lumOff val="25000"/>
                </a:schemeClr>
              </a:solidFill>
              <a:latin typeface="Roboto" panose="02000000000000000000" pitchFamily="2" charset="0"/>
              <a:ea typeface="Roboto" panose="02000000000000000000" pitchFamily="2" charset="0"/>
            </a:endParaRPr>
          </a:p>
        </p:txBody>
      </p:sp>
      <p:sp>
        <p:nvSpPr>
          <p:cNvPr id="13" name="TextBox 12">
            <a:extLst>
              <a:ext uri="{FF2B5EF4-FFF2-40B4-BE49-F238E27FC236}">
                <a16:creationId xmlns:a16="http://schemas.microsoft.com/office/drawing/2014/main" id="{9682A73B-C3DE-CDFA-E787-618292626613}"/>
              </a:ext>
            </a:extLst>
          </p:cNvPr>
          <p:cNvSpPr txBox="1"/>
          <p:nvPr/>
        </p:nvSpPr>
        <p:spPr>
          <a:xfrm>
            <a:off x="1170742" y="2507993"/>
            <a:ext cx="1363760"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a:ln>
                  <a:noFill/>
                </a:ln>
                <a:solidFill>
                  <a:srgbClr val="172C51"/>
                </a:solidFill>
                <a:effectLst/>
                <a:uLnTx/>
                <a:uFillTx/>
                <a:latin typeface="Roboto" panose="02000000000000000000" pitchFamily="2" charset="0"/>
                <a:ea typeface="Roboto" panose="02000000000000000000" pitchFamily="2" charset="0"/>
                <a:cs typeface="Roboto" panose="02000000000000000000" pitchFamily="2" charset="0"/>
              </a:rPr>
              <a:t>6 </a:t>
            </a:r>
            <a:r>
              <a:rPr kumimoji="0" lang="en-US" sz="2800" b="1" i="0" u="none" strike="noStrike" kern="1200" cap="none" spc="0" normalizeH="0" baseline="0" noProof="0" dirty="0">
                <a:ln>
                  <a:noFill/>
                </a:ln>
                <a:solidFill>
                  <a:srgbClr val="172C51"/>
                </a:solidFill>
                <a:effectLst/>
                <a:uLnTx/>
                <a:uFillTx/>
                <a:latin typeface="Roboto" panose="02000000000000000000" pitchFamily="2" charset="0"/>
                <a:ea typeface="Roboto" panose="02000000000000000000" pitchFamily="2" charset="0"/>
                <a:cs typeface="Roboto" panose="02000000000000000000" pitchFamily="2" charset="0"/>
              </a:rPr>
              <a:t>8</a:t>
            </a:r>
            <a:r>
              <a:rPr lang="en-US" sz="2800" b="1" dirty="0">
                <a:solidFill>
                  <a:srgbClr val="172C51"/>
                </a:solidFill>
                <a:latin typeface="Roboto" panose="02000000000000000000" pitchFamily="2" charset="0"/>
                <a:ea typeface="Roboto" panose="02000000000000000000" pitchFamily="2" charset="0"/>
                <a:cs typeface="Roboto" panose="02000000000000000000" pitchFamily="2" charset="0"/>
              </a:rPr>
              <a:t>59</a:t>
            </a:r>
            <a:r>
              <a:rPr kumimoji="0" lang="ru-RU" sz="2800" b="1" i="0" u="none" strike="noStrike" kern="1200" cap="none" spc="0" normalizeH="0" baseline="0" noProof="0" dirty="0">
                <a:ln>
                  <a:noFill/>
                </a:ln>
                <a:solidFill>
                  <a:srgbClr val="172C51"/>
                </a:solidFill>
                <a:effectLst/>
                <a:uLnTx/>
                <a:uFillTx/>
                <a:latin typeface="Roboto" panose="02000000000000000000" pitchFamily="2" charset="0"/>
                <a:ea typeface="Roboto" panose="02000000000000000000" pitchFamily="2" charset="0"/>
                <a:cs typeface="Roboto" panose="02000000000000000000" pitchFamily="2" charset="0"/>
              </a:rPr>
              <a:t> </a:t>
            </a:r>
          </a:p>
        </p:txBody>
      </p:sp>
      <p:sp>
        <p:nvSpPr>
          <p:cNvPr id="5" name="TextBox 4">
            <a:extLst>
              <a:ext uri="{FF2B5EF4-FFF2-40B4-BE49-F238E27FC236}">
                <a16:creationId xmlns:a16="http://schemas.microsoft.com/office/drawing/2014/main" id="{776495D3-57BB-1A02-ADAC-E30AF93FC5CD}"/>
              </a:ext>
            </a:extLst>
          </p:cNvPr>
          <p:cNvSpPr txBox="1"/>
          <p:nvPr/>
        </p:nvSpPr>
        <p:spPr>
          <a:xfrm>
            <a:off x="2156445" y="2731632"/>
            <a:ext cx="528790" cy="276999"/>
          </a:xfrm>
          <a:prstGeom prst="rect">
            <a:avLst/>
          </a:prstGeom>
          <a:noFill/>
        </p:spPr>
        <p:txBody>
          <a:bodyPr wrap="square" rtlCol="0">
            <a:spAutoFit/>
          </a:bodyPr>
          <a:lstStyle/>
          <a:p>
            <a:pPr>
              <a:defRPr/>
            </a:pPr>
            <a:r>
              <a:rPr lang="en-US" sz="1200" dirty="0">
                <a:solidFill>
                  <a:schemeClr val="tx1">
                    <a:lumMod val="75000"/>
                    <a:lumOff val="25000"/>
                  </a:schemeClr>
                </a:solidFill>
                <a:latin typeface="Roboto" panose="02000000000000000000" pitchFamily="2" charset="0"/>
                <a:ea typeface="Roboto" panose="02000000000000000000" pitchFamily="2" charset="0"/>
              </a:rPr>
              <a:t>from</a:t>
            </a:r>
            <a:endParaRPr lang="ru-RU" sz="1200" dirty="0">
              <a:solidFill>
                <a:schemeClr val="tx1">
                  <a:lumMod val="75000"/>
                  <a:lumOff val="25000"/>
                </a:schemeClr>
              </a:solidFill>
              <a:latin typeface="Roboto" panose="02000000000000000000" pitchFamily="2" charset="0"/>
              <a:ea typeface="Roboto" panose="02000000000000000000" pitchFamily="2" charset="0"/>
            </a:endParaRPr>
          </a:p>
        </p:txBody>
      </p:sp>
      <p:sp>
        <p:nvSpPr>
          <p:cNvPr id="10" name="TextBox 9">
            <a:extLst>
              <a:ext uri="{FF2B5EF4-FFF2-40B4-BE49-F238E27FC236}">
                <a16:creationId xmlns:a16="http://schemas.microsoft.com/office/drawing/2014/main" id="{646506B4-2B52-8353-0B02-8D3F240866A3}"/>
              </a:ext>
            </a:extLst>
          </p:cNvPr>
          <p:cNvSpPr txBox="1"/>
          <p:nvPr/>
        </p:nvSpPr>
        <p:spPr>
          <a:xfrm>
            <a:off x="2559171" y="2507993"/>
            <a:ext cx="1363760"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a:ln>
                  <a:noFill/>
                </a:ln>
                <a:solidFill>
                  <a:srgbClr val="172C51"/>
                </a:solidFill>
                <a:effectLst/>
                <a:uLnTx/>
                <a:uFillTx/>
                <a:latin typeface="Roboto" panose="02000000000000000000" pitchFamily="2" charset="0"/>
                <a:ea typeface="Roboto" panose="02000000000000000000" pitchFamily="2" charset="0"/>
                <a:cs typeface="Roboto" panose="02000000000000000000" pitchFamily="2" charset="0"/>
              </a:rPr>
              <a:t>7</a:t>
            </a:r>
            <a:r>
              <a:rPr kumimoji="0" lang="en-US" sz="2800" b="1" i="0" u="none" strike="noStrike" kern="1200" cap="none" spc="0" normalizeH="0" baseline="0" noProof="0" dirty="0">
                <a:ln>
                  <a:noFill/>
                </a:ln>
                <a:solidFill>
                  <a:srgbClr val="172C51"/>
                </a:solidFill>
                <a:effectLst/>
                <a:uLnTx/>
                <a:uFillTx/>
                <a:latin typeface="Roboto" panose="02000000000000000000" pitchFamily="2" charset="0"/>
                <a:ea typeface="Roboto" panose="02000000000000000000" pitchFamily="2" charset="0"/>
                <a:cs typeface="Roboto" panose="02000000000000000000" pitchFamily="2" charset="0"/>
              </a:rPr>
              <a:t>6</a:t>
            </a:r>
            <a:endParaRPr kumimoji="0" lang="ru-RU" sz="2800" b="1" i="0" u="none" strike="noStrike" kern="1200" cap="none" spc="0" normalizeH="0" baseline="0" noProof="0" dirty="0">
              <a:ln>
                <a:noFill/>
              </a:ln>
              <a:solidFill>
                <a:srgbClr val="172C51"/>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1" name="TextBox 10">
            <a:extLst>
              <a:ext uri="{FF2B5EF4-FFF2-40B4-BE49-F238E27FC236}">
                <a16:creationId xmlns:a16="http://schemas.microsoft.com/office/drawing/2014/main" id="{F54070C9-0D8B-FAAA-766C-5474B79221D6}"/>
              </a:ext>
            </a:extLst>
          </p:cNvPr>
          <p:cNvSpPr txBox="1"/>
          <p:nvPr/>
        </p:nvSpPr>
        <p:spPr>
          <a:xfrm>
            <a:off x="2309208" y="2898146"/>
            <a:ext cx="1273504" cy="276999"/>
          </a:xfrm>
          <a:prstGeom prst="rect">
            <a:avLst/>
          </a:prstGeom>
          <a:noFill/>
        </p:spPr>
        <p:txBody>
          <a:bodyPr wrap="square" rtlCol="0">
            <a:spAutoFit/>
          </a:bodyPr>
          <a:lstStyle/>
          <a:p>
            <a:pPr>
              <a:defRPr/>
            </a:pPr>
            <a:r>
              <a:rPr lang="en-US" sz="1200" dirty="0">
                <a:solidFill>
                  <a:schemeClr val="tx1">
                    <a:lumMod val="75000"/>
                    <a:lumOff val="25000"/>
                  </a:schemeClr>
                </a:solidFill>
                <a:latin typeface="Roboto" panose="02000000000000000000" pitchFamily="2" charset="0"/>
                <a:ea typeface="Roboto" panose="02000000000000000000" pitchFamily="2" charset="0"/>
              </a:rPr>
              <a:t>Russian regions</a:t>
            </a:r>
            <a:endParaRPr lang="ru-RU" sz="1200" dirty="0">
              <a:solidFill>
                <a:schemeClr val="tx1">
                  <a:lumMod val="75000"/>
                  <a:lumOff val="25000"/>
                </a:schemeClr>
              </a:solidFill>
              <a:latin typeface="Roboto" panose="02000000000000000000" pitchFamily="2" charset="0"/>
              <a:ea typeface="Roboto" panose="02000000000000000000" pitchFamily="2" charset="0"/>
            </a:endParaRPr>
          </a:p>
        </p:txBody>
      </p:sp>
      <p:sp>
        <p:nvSpPr>
          <p:cNvPr id="12" name="TextBox 11">
            <a:extLst>
              <a:ext uri="{FF2B5EF4-FFF2-40B4-BE49-F238E27FC236}">
                <a16:creationId xmlns:a16="http://schemas.microsoft.com/office/drawing/2014/main" id="{AD9328D0-1FD4-0123-3534-B4A1B18D9AF4}"/>
              </a:ext>
            </a:extLst>
          </p:cNvPr>
          <p:cNvSpPr txBox="1"/>
          <p:nvPr/>
        </p:nvSpPr>
        <p:spPr>
          <a:xfrm>
            <a:off x="892980" y="4517969"/>
            <a:ext cx="1890002" cy="276999"/>
          </a:xfrm>
          <a:prstGeom prst="rect">
            <a:avLst/>
          </a:prstGeom>
          <a:noFill/>
        </p:spPr>
        <p:txBody>
          <a:bodyPr wrap="square" rtlCol="0">
            <a:spAutoFit/>
          </a:bodyPr>
          <a:lstStyle/>
          <a:p>
            <a:pPr>
              <a:defRPr/>
            </a:pPr>
            <a:r>
              <a:rPr lang="en-US" sz="1200" dirty="0">
                <a:solidFill>
                  <a:schemeClr val="tx1">
                    <a:lumMod val="75000"/>
                    <a:lumOff val="25000"/>
                  </a:schemeClr>
                </a:solidFill>
                <a:latin typeface="Roboto" panose="02000000000000000000" pitchFamily="2" charset="0"/>
                <a:ea typeface="Roboto" panose="02000000000000000000" pitchFamily="2" charset="0"/>
              </a:rPr>
              <a:t>new visitors</a:t>
            </a:r>
            <a:endParaRPr lang="ru-RU" sz="1200" dirty="0">
              <a:solidFill>
                <a:schemeClr val="tx1">
                  <a:lumMod val="75000"/>
                  <a:lumOff val="25000"/>
                </a:schemeClr>
              </a:solidFill>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id="{9824A6AE-AD60-D603-F799-7E97F0E7BDA2}"/>
              </a:ext>
            </a:extLst>
          </p:cNvPr>
          <p:cNvSpPr txBox="1"/>
          <p:nvPr/>
        </p:nvSpPr>
        <p:spPr>
          <a:xfrm>
            <a:off x="892980" y="4099012"/>
            <a:ext cx="1363760"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dirty="0">
                <a:solidFill>
                  <a:srgbClr val="172C51"/>
                </a:solidFill>
                <a:latin typeface="Roboto" panose="02000000000000000000" pitchFamily="2" charset="0"/>
                <a:ea typeface="Roboto" panose="02000000000000000000" pitchFamily="2" charset="0"/>
                <a:cs typeface="Roboto" panose="02000000000000000000" pitchFamily="2" charset="0"/>
              </a:rPr>
              <a:t>2</a:t>
            </a:r>
            <a:r>
              <a:rPr kumimoji="0" lang="ru-RU" sz="2800" b="1" i="0" u="none" strike="noStrike" kern="1200" cap="none" spc="0" normalizeH="0" baseline="0" noProof="0" dirty="0">
                <a:ln>
                  <a:noFill/>
                </a:ln>
                <a:solidFill>
                  <a:srgbClr val="172C51"/>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1" i="0" u="none" strike="noStrike" kern="1200" cap="none" spc="0" normalizeH="0" baseline="0" noProof="0" dirty="0">
                <a:ln>
                  <a:noFill/>
                </a:ln>
                <a:solidFill>
                  <a:srgbClr val="172C51"/>
                </a:solidFill>
                <a:effectLst/>
                <a:uLnTx/>
                <a:uFillTx/>
                <a:latin typeface="Roboto" panose="02000000000000000000" pitchFamily="2" charset="0"/>
                <a:ea typeface="Roboto" panose="02000000000000000000" pitchFamily="2" charset="0"/>
                <a:cs typeface="Roboto" panose="02000000000000000000" pitchFamily="2" charset="0"/>
              </a:rPr>
              <a:t>887</a:t>
            </a:r>
            <a:r>
              <a:rPr kumimoji="0" lang="ru-RU" sz="2800" b="1" i="0" u="none" strike="noStrike" kern="1200" cap="none" spc="0" normalizeH="0" baseline="0" noProof="0" dirty="0">
                <a:ln>
                  <a:noFill/>
                </a:ln>
                <a:solidFill>
                  <a:srgbClr val="172C51"/>
                </a:solidFill>
                <a:effectLst/>
                <a:uLnTx/>
                <a:uFillTx/>
                <a:latin typeface="Roboto" panose="02000000000000000000" pitchFamily="2" charset="0"/>
                <a:ea typeface="Roboto" panose="02000000000000000000" pitchFamily="2" charset="0"/>
                <a:cs typeface="Roboto" panose="02000000000000000000" pitchFamily="2" charset="0"/>
              </a:rPr>
              <a:t> </a:t>
            </a:r>
          </a:p>
        </p:txBody>
      </p:sp>
      <p:sp>
        <p:nvSpPr>
          <p:cNvPr id="18" name="TextBox 17">
            <a:extLst>
              <a:ext uri="{FF2B5EF4-FFF2-40B4-BE49-F238E27FC236}">
                <a16:creationId xmlns:a16="http://schemas.microsoft.com/office/drawing/2014/main" id="{E434EC59-6F95-F302-5CA2-C9E4D1AF0549}"/>
              </a:ext>
            </a:extLst>
          </p:cNvPr>
          <p:cNvSpPr txBox="1"/>
          <p:nvPr/>
        </p:nvSpPr>
        <p:spPr>
          <a:xfrm>
            <a:off x="1883443" y="5219139"/>
            <a:ext cx="2502117" cy="276999"/>
          </a:xfrm>
          <a:prstGeom prst="rect">
            <a:avLst/>
          </a:prstGeom>
          <a:noFill/>
        </p:spPr>
        <p:txBody>
          <a:bodyPr wrap="square" rtlCol="0">
            <a:spAutoFit/>
          </a:bodyPr>
          <a:lstStyle/>
          <a:p>
            <a:pPr>
              <a:defRPr/>
            </a:pPr>
            <a:r>
              <a:rPr lang="en-US" sz="1200" dirty="0">
                <a:solidFill>
                  <a:schemeClr val="tx1">
                    <a:lumMod val="75000"/>
                    <a:lumOff val="25000"/>
                  </a:schemeClr>
                </a:solidFill>
                <a:latin typeface="Roboto" panose="02000000000000000000" pitchFamily="2" charset="0"/>
                <a:ea typeface="Roboto" panose="02000000000000000000" pitchFamily="2" charset="0"/>
              </a:rPr>
              <a:t>received e-tickets to the exhibition</a:t>
            </a:r>
            <a:endParaRPr lang="ru-RU" sz="1200" dirty="0">
              <a:solidFill>
                <a:schemeClr val="tx1">
                  <a:lumMod val="75000"/>
                  <a:lumOff val="25000"/>
                </a:schemeClr>
              </a:solidFill>
              <a:latin typeface="Roboto" panose="02000000000000000000" pitchFamily="2" charset="0"/>
              <a:ea typeface="Roboto" panose="02000000000000000000" pitchFamily="2" charset="0"/>
            </a:endParaRPr>
          </a:p>
        </p:txBody>
      </p:sp>
      <p:sp>
        <p:nvSpPr>
          <p:cNvPr id="22" name="TextBox 21">
            <a:extLst>
              <a:ext uri="{FF2B5EF4-FFF2-40B4-BE49-F238E27FC236}">
                <a16:creationId xmlns:a16="http://schemas.microsoft.com/office/drawing/2014/main" id="{37D7AA13-3DF0-10F1-0066-25473AE939FD}"/>
              </a:ext>
            </a:extLst>
          </p:cNvPr>
          <p:cNvSpPr txBox="1"/>
          <p:nvPr/>
        </p:nvSpPr>
        <p:spPr>
          <a:xfrm>
            <a:off x="1883443" y="4812447"/>
            <a:ext cx="1363760"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dirty="0">
                <a:solidFill>
                  <a:srgbClr val="172C51"/>
                </a:solidFill>
                <a:latin typeface="Roboto" panose="02000000000000000000" pitchFamily="2" charset="0"/>
                <a:ea typeface="Roboto" panose="02000000000000000000" pitchFamily="2" charset="0"/>
                <a:cs typeface="Roboto" panose="02000000000000000000" pitchFamily="2" charset="0"/>
              </a:rPr>
              <a:t>7</a:t>
            </a:r>
            <a:r>
              <a:rPr kumimoji="0" lang="ru-RU" sz="2800" b="1" i="0" u="none" strike="noStrike" kern="1200" cap="none" spc="0" normalizeH="0" baseline="0" noProof="0" dirty="0">
                <a:ln>
                  <a:noFill/>
                </a:ln>
                <a:solidFill>
                  <a:srgbClr val="172C51"/>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1" i="0" u="none" strike="noStrike" kern="1200" cap="none" spc="0" normalizeH="0" baseline="0" noProof="0" dirty="0">
                <a:ln>
                  <a:noFill/>
                </a:ln>
                <a:solidFill>
                  <a:srgbClr val="172C51"/>
                </a:solidFill>
                <a:effectLst/>
                <a:uLnTx/>
                <a:uFillTx/>
                <a:latin typeface="Roboto" panose="02000000000000000000" pitchFamily="2" charset="0"/>
                <a:ea typeface="Roboto" panose="02000000000000000000" pitchFamily="2" charset="0"/>
                <a:cs typeface="Roboto" panose="02000000000000000000" pitchFamily="2" charset="0"/>
              </a:rPr>
              <a:t>723</a:t>
            </a:r>
            <a:r>
              <a:rPr kumimoji="0" lang="ru-RU" sz="2800" b="1" i="0" u="none" strike="noStrike" kern="1200" cap="none" spc="0" normalizeH="0" baseline="0" noProof="0" dirty="0">
                <a:ln>
                  <a:noFill/>
                </a:ln>
                <a:solidFill>
                  <a:srgbClr val="172C51"/>
                </a:solidFill>
                <a:effectLst/>
                <a:uLnTx/>
                <a:uFillTx/>
                <a:latin typeface="Roboto" panose="02000000000000000000" pitchFamily="2" charset="0"/>
                <a:ea typeface="Roboto" panose="02000000000000000000" pitchFamily="2" charset="0"/>
                <a:cs typeface="Roboto" panose="02000000000000000000" pitchFamily="2" charset="0"/>
              </a:rPr>
              <a:t> </a:t>
            </a:r>
          </a:p>
        </p:txBody>
      </p:sp>
      <p:sp>
        <p:nvSpPr>
          <p:cNvPr id="23" name="TextBox 22">
            <a:extLst>
              <a:ext uri="{FF2B5EF4-FFF2-40B4-BE49-F238E27FC236}">
                <a16:creationId xmlns:a16="http://schemas.microsoft.com/office/drawing/2014/main" id="{F89463F8-D2FD-7246-12B2-5BCA8DB2A87C}"/>
              </a:ext>
            </a:extLst>
          </p:cNvPr>
          <p:cNvSpPr txBox="1"/>
          <p:nvPr/>
        </p:nvSpPr>
        <p:spPr>
          <a:xfrm>
            <a:off x="3822698" y="2898146"/>
            <a:ext cx="2857258" cy="276999"/>
          </a:xfrm>
          <a:prstGeom prst="rect">
            <a:avLst/>
          </a:prstGeom>
          <a:noFill/>
        </p:spPr>
        <p:txBody>
          <a:bodyPr wrap="square" rtlCol="0">
            <a:spAutoFit/>
          </a:bodyPr>
          <a:lstStyle/>
          <a:p>
            <a:pPr>
              <a:defRPr/>
            </a:pPr>
            <a:r>
              <a:rPr lang="en-US" sz="1200" dirty="0">
                <a:solidFill>
                  <a:schemeClr val="tx1">
                    <a:lumMod val="75000"/>
                    <a:lumOff val="25000"/>
                  </a:schemeClr>
                </a:solidFill>
                <a:latin typeface="Roboto" panose="02000000000000000000" pitchFamily="2" charset="0"/>
                <a:ea typeface="Roboto" panose="02000000000000000000" pitchFamily="2" charset="0"/>
              </a:rPr>
              <a:t>email subscribers</a:t>
            </a:r>
            <a:endParaRPr lang="ru-RU" sz="1200" dirty="0">
              <a:solidFill>
                <a:schemeClr val="tx1">
                  <a:lumMod val="75000"/>
                  <a:lumOff val="25000"/>
                </a:schemeClr>
              </a:solidFill>
              <a:latin typeface="Roboto" panose="02000000000000000000" pitchFamily="2" charset="0"/>
              <a:ea typeface="Roboto" panose="02000000000000000000" pitchFamily="2" charset="0"/>
            </a:endParaRPr>
          </a:p>
        </p:txBody>
      </p:sp>
      <p:sp>
        <p:nvSpPr>
          <p:cNvPr id="24" name="TextBox 23">
            <a:extLst>
              <a:ext uri="{FF2B5EF4-FFF2-40B4-BE49-F238E27FC236}">
                <a16:creationId xmlns:a16="http://schemas.microsoft.com/office/drawing/2014/main" id="{3FC2E5D6-9031-F002-E65D-A1439F8D4359}"/>
              </a:ext>
            </a:extLst>
          </p:cNvPr>
          <p:cNvSpPr txBox="1"/>
          <p:nvPr/>
        </p:nvSpPr>
        <p:spPr>
          <a:xfrm>
            <a:off x="3822698" y="2507993"/>
            <a:ext cx="1909324"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a:ln>
                  <a:noFill/>
                </a:ln>
                <a:solidFill>
                  <a:srgbClr val="172C51"/>
                </a:solidFill>
                <a:effectLst/>
                <a:uLnTx/>
                <a:uFillTx/>
                <a:latin typeface="Roboto" panose="02000000000000000000" pitchFamily="2" charset="0"/>
                <a:ea typeface="Roboto" panose="02000000000000000000" pitchFamily="2" charset="0"/>
                <a:cs typeface="Roboto" panose="02000000000000000000" pitchFamily="2" charset="0"/>
              </a:rPr>
              <a:t>45 000+ </a:t>
            </a:r>
          </a:p>
        </p:txBody>
      </p:sp>
      <p:sp>
        <p:nvSpPr>
          <p:cNvPr id="25" name="TextBox 24">
            <a:extLst>
              <a:ext uri="{FF2B5EF4-FFF2-40B4-BE49-F238E27FC236}">
                <a16:creationId xmlns:a16="http://schemas.microsoft.com/office/drawing/2014/main" id="{8203B23E-A774-0067-D84C-5B232D5EC037}"/>
              </a:ext>
            </a:extLst>
          </p:cNvPr>
          <p:cNvSpPr txBox="1"/>
          <p:nvPr/>
        </p:nvSpPr>
        <p:spPr>
          <a:xfrm>
            <a:off x="3875482" y="4755628"/>
            <a:ext cx="1755297" cy="461665"/>
          </a:xfrm>
          <a:prstGeom prst="rect">
            <a:avLst/>
          </a:prstGeom>
          <a:noFill/>
        </p:spPr>
        <p:txBody>
          <a:bodyPr wrap="square" rtlCol="0">
            <a:spAutoFit/>
          </a:bodyPr>
          <a:lstStyle/>
          <a:p>
            <a:pPr>
              <a:defRPr/>
            </a:pPr>
            <a:r>
              <a:rPr lang="en-US" sz="1200" dirty="0">
                <a:solidFill>
                  <a:schemeClr val="tx1">
                    <a:lumMod val="75000"/>
                    <a:lumOff val="25000"/>
                  </a:schemeClr>
                </a:solidFill>
                <a:latin typeface="Roboto" panose="02000000000000000000" pitchFamily="2" charset="0"/>
                <a:ea typeface="Roboto" panose="02000000000000000000" pitchFamily="2" charset="0"/>
              </a:rPr>
              <a:t>unique website visitors</a:t>
            </a:r>
            <a:br>
              <a:rPr lang="en-US" sz="1200" dirty="0">
                <a:solidFill>
                  <a:schemeClr val="tx1">
                    <a:lumMod val="75000"/>
                    <a:lumOff val="25000"/>
                  </a:schemeClr>
                </a:solidFill>
                <a:latin typeface="Roboto" panose="02000000000000000000" pitchFamily="2" charset="0"/>
                <a:ea typeface="Roboto" panose="02000000000000000000" pitchFamily="2" charset="0"/>
              </a:rPr>
            </a:br>
            <a:r>
              <a:rPr lang="en-US" sz="1200" dirty="0">
                <a:solidFill>
                  <a:schemeClr val="tx1">
                    <a:lumMod val="75000"/>
                    <a:lumOff val="25000"/>
                  </a:schemeClr>
                </a:solidFill>
                <a:latin typeface="Roboto" panose="02000000000000000000" pitchFamily="2" charset="0"/>
                <a:ea typeface="Roboto" panose="02000000000000000000" pitchFamily="2" charset="0"/>
              </a:rPr>
              <a:t>per year</a:t>
            </a:r>
            <a:endParaRPr lang="ru-RU" sz="1200" dirty="0">
              <a:solidFill>
                <a:schemeClr val="tx1">
                  <a:lumMod val="75000"/>
                  <a:lumOff val="25000"/>
                </a:schemeClr>
              </a:solidFill>
              <a:latin typeface="Roboto" panose="02000000000000000000" pitchFamily="2" charset="0"/>
              <a:ea typeface="Roboto" panose="02000000000000000000" pitchFamily="2" charset="0"/>
            </a:endParaRPr>
          </a:p>
        </p:txBody>
      </p:sp>
      <p:sp>
        <p:nvSpPr>
          <p:cNvPr id="26" name="TextBox 25">
            <a:extLst>
              <a:ext uri="{FF2B5EF4-FFF2-40B4-BE49-F238E27FC236}">
                <a16:creationId xmlns:a16="http://schemas.microsoft.com/office/drawing/2014/main" id="{9A9BB545-B415-46D0-7B43-5F2FB0044BF4}"/>
              </a:ext>
            </a:extLst>
          </p:cNvPr>
          <p:cNvSpPr txBox="1"/>
          <p:nvPr/>
        </p:nvSpPr>
        <p:spPr>
          <a:xfrm>
            <a:off x="3875482" y="4347691"/>
            <a:ext cx="1909324"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dirty="0">
                <a:solidFill>
                  <a:srgbClr val="172C51"/>
                </a:solidFill>
                <a:latin typeface="Roboto" panose="02000000000000000000" pitchFamily="2" charset="0"/>
                <a:ea typeface="Roboto" panose="02000000000000000000" pitchFamily="2" charset="0"/>
                <a:cs typeface="Roboto" panose="02000000000000000000" pitchFamily="2" charset="0"/>
              </a:rPr>
              <a:t>249</a:t>
            </a:r>
            <a:r>
              <a:rPr kumimoji="0" lang="ru-RU" sz="2800" b="1" i="0" u="none" strike="noStrike" kern="1200" cap="none" spc="0" normalizeH="0" baseline="0" noProof="0" dirty="0">
                <a:ln>
                  <a:noFill/>
                </a:ln>
                <a:solidFill>
                  <a:srgbClr val="172C51"/>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1" i="0" u="none" strike="noStrike" kern="1200" cap="none" spc="0" normalizeH="0" baseline="0" noProof="0" dirty="0">
                <a:ln>
                  <a:noFill/>
                </a:ln>
                <a:solidFill>
                  <a:srgbClr val="172C51"/>
                </a:solidFill>
                <a:effectLst/>
                <a:uLnTx/>
                <a:uFillTx/>
                <a:latin typeface="Roboto" panose="02000000000000000000" pitchFamily="2" charset="0"/>
                <a:ea typeface="Roboto" panose="02000000000000000000" pitchFamily="2" charset="0"/>
                <a:cs typeface="Roboto" panose="02000000000000000000" pitchFamily="2" charset="0"/>
              </a:rPr>
              <a:t>793</a:t>
            </a:r>
            <a:r>
              <a:rPr kumimoji="0" lang="ru-RU" sz="2800" b="1" i="0" u="none" strike="noStrike" kern="1200" cap="none" spc="0" normalizeH="0" baseline="0" noProof="0" dirty="0">
                <a:ln>
                  <a:noFill/>
                </a:ln>
                <a:solidFill>
                  <a:srgbClr val="172C51"/>
                </a:solidFill>
                <a:effectLst/>
                <a:uLnTx/>
                <a:uFillTx/>
                <a:latin typeface="Roboto" panose="02000000000000000000" pitchFamily="2" charset="0"/>
                <a:ea typeface="Roboto" panose="02000000000000000000" pitchFamily="2" charset="0"/>
                <a:cs typeface="Roboto" panose="02000000000000000000" pitchFamily="2" charset="0"/>
              </a:rPr>
              <a:t> </a:t>
            </a:r>
          </a:p>
        </p:txBody>
      </p:sp>
      <p:grpSp>
        <p:nvGrpSpPr>
          <p:cNvPr id="3" name="Группа 2">
            <a:extLst>
              <a:ext uri="{FF2B5EF4-FFF2-40B4-BE49-F238E27FC236}">
                <a16:creationId xmlns:a16="http://schemas.microsoft.com/office/drawing/2014/main" id="{9EB6B6ED-4CA0-19F1-ED74-5B0788620ED1}"/>
              </a:ext>
            </a:extLst>
          </p:cNvPr>
          <p:cNvGrpSpPr/>
          <p:nvPr/>
        </p:nvGrpSpPr>
        <p:grpSpPr>
          <a:xfrm>
            <a:off x="7978345" y="2440801"/>
            <a:ext cx="2734731" cy="667152"/>
            <a:chOff x="6944745" y="2506480"/>
            <a:chExt cx="2734731" cy="667152"/>
          </a:xfrm>
        </p:grpSpPr>
        <p:sp>
          <p:nvSpPr>
            <p:cNvPr id="27" name="TextBox 26">
              <a:extLst>
                <a:ext uri="{FF2B5EF4-FFF2-40B4-BE49-F238E27FC236}">
                  <a16:creationId xmlns:a16="http://schemas.microsoft.com/office/drawing/2014/main" id="{33EFDE75-4692-33B6-E205-13C7C807911D}"/>
                </a:ext>
              </a:extLst>
            </p:cNvPr>
            <p:cNvSpPr txBox="1"/>
            <p:nvPr/>
          </p:nvSpPr>
          <p:spPr>
            <a:xfrm>
              <a:off x="6944745" y="2896633"/>
              <a:ext cx="1273504" cy="276999"/>
            </a:xfrm>
            <a:prstGeom prst="rect">
              <a:avLst/>
            </a:prstGeom>
            <a:noFill/>
          </p:spPr>
          <p:txBody>
            <a:bodyPr wrap="square" rtlCol="0">
              <a:spAutoFit/>
            </a:bodyPr>
            <a:lstStyle/>
            <a:p>
              <a:pPr>
                <a:defRPr/>
              </a:pPr>
              <a:r>
                <a:rPr lang="en-US" sz="1200" dirty="0">
                  <a:solidFill>
                    <a:schemeClr val="tx1">
                      <a:lumMod val="75000"/>
                      <a:lumOff val="25000"/>
                    </a:schemeClr>
                  </a:solidFill>
                  <a:latin typeface="Roboto" panose="02000000000000000000" pitchFamily="2" charset="0"/>
                  <a:ea typeface="Roboto" panose="02000000000000000000" pitchFamily="2" charset="0"/>
                </a:rPr>
                <a:t>unique visitors</a:t>
              </a:r>
              <a:endParaRPr lang="ru-RU" sz="1200" dirty="0">
                <a:solidFill>
                  <a:schemeClr val="tx1">
                    <a:lumMod val="75000"/>
                    <a:lumOff val="25000"/>
                  </a:schemeClr>
                </a:solidFill>
                <a:latin typeface="Roboto" panose="02000000000000000000" pitchFamily="2" charset="0"/>
                <a:ea typeface="Roboto" panose="02000000000000000000" pitchFamily="2" charset="0"/>
              </a:endParaRPr>
            </a:p>
          </p:txBody>
        </p:sp>
        <p:sp>
          <p:nvSpPr>
            <p:cNvPr id="28" name="TextBox 27">
              <a:extLst>
                <a:ext uri="{FF2B5EF4-FFF2-40B4-BE49-F238E27FC236}">
                  <a16:creationId xmlns:a16="http://schemas.microsoft.com/office/drawing/2014/main" id="{BC165B41-23B6-AE46-7020-61621070ADDA}"/>
                </a:ext>
              </a:extLst>
            </p:cNvPr>
            <p:cNvSpPr txBox="1"/>
            <p:nvPr/>
          </p:nvSpPr>
          <p:spPr>
            <a:xfrm>
              <a:off x="6944745" y="2506480"/>
              <a:ext cx="1363760"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dirty="0">
                  <a:solidFill>
                    <a:srgbClr val="172C51"/>
                  </a:solidFill>
                  <a:latin typeface="Roboto" panose="02000000000000000000" pitchFamily="2" charset="0"/>
                  <a:ea typeface="Roboto" panose="02000000000000000000" pitchFamily="2" charset="0"/>
                  <a:cs typeface="Roboto" panose="02000000000000000000" pitchFamily="2" charset="0"/>
                </a:rPr>
                <a:t>5</a:t>
              </a:r>
              <a:r>
                <a:rPr kumimoji="0" lang="ru-RU" sz="2800" b="1" i="0" u="none" strike="noStrike" kern="1200" cap="none" spc="0" normalizeH="0" baseline="0" noProof="0" dirty="0">
                  <a:ln>
                    <a:noFill/>
                  </a:ln>
                  <a:solidFill>
                    <a:srgbClr val="172C51"/>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1" i="0" u="none" strike="noStrike" kern="1200" cap="none" spc="0" normalizeH="0" baseline="0" noProof="0" dirty="0">
                  <a:ln>
                    <a:noFill/>
                  </a:ln>
                  <a:solidFill>
                    <a:srgbClr val="172C51"/>
                  </a:solidFill>
                  <a:effectLst/>
                  <a:uLnTx/>
                  <a:uFillTx/>
                  <a:latin typeface="Roboto" panose="02000000000000000000" pitchFamily="2" charset="0"/>
                  <a:ea typeface="Roboto" panose="02000000000000000000" pitchFamily="2" charset="0"/>
                  <a:cs typeface="Roboto" panose="02000000000000000000" pitchFamily="2" charset="0"/>
                </a:rPr>
                <a:t>061</a:t>
              </a:r>
              <a:r>
                <a:rPr kumimoji="0" lang="ru-RU" sz="2800" b="1" i="0" u="none" strike="noStrike" kern="1200" cap="none" spc="0" normalizeH="0" baseline="0" noProof="0" dirty="0">
                  <a:ln>
                    <a:noFill/>
                  </a:ln>
                  <a:solidFill>
                    <a:srgbClr val="172C51"/>
                  </a:solidFill>
                  <a:effectLst/>
                  <a:uLnTx/>
                  <a:uFillTx/>
                  <a:latin typeface="Roboto" panose="02000000000000000000" pitchFamily="2" charset="0"/>
                  <a:ea typeface="Roboto" panose="02000000000000000000" pitchFamily="2" charset="0"/>
                  <a:cs typeface="Roboto" panose="02000000000000000000" pitchFamily="2" charset="0"/>
                </a:rPr>
                <a:t> </a:t>
              </a:r>
            </a:p>
          </p:txBody>
        </p:sp>
        <p:sp>
          <p:nvSpPr>
            <p:cNvPr id="29" name="TextBox 28">
              <a:extLst>
                <a:ext uri="{FF2B5EF4-FFF2-40B4-BE49-F238E27FC236}">
                  <a16:creationId xmlns:a16="http://schemas.microsoft.com/office/drawing/2014/main" id="{71D191F4-368D-6BD9-F9BF-F621160F0560}"/>
                </a:ext>
              </a:extLst>
            </p:cNvPr>
            <p:cNvSpPr txBox="1"/>
            <p:nvPr/>
          </p:nvSpPr>
          <p:spPr>
            <a:xfrm>
              <a:off x="7991223" y="2684963"/>
              <a:ext cx="581184" cy="276999"/>
            </a:xfrm>
            <a:prstGeom prst="rect">
              <a:avLst/>
            </a:prstGeom>
            <a:noFill/>
          </p:spPr>
          <p:txBody>
            <a:bodyPr wrap="square" rtlCol="0">
              <a:spAutoFit/>
            </a:bodyPr>
            <a:lstStyle/>
            <a:p>
              <a:pPr>
                <a:defRPr/>
              </a:pPr>
              <a:r>
                <a:rPr lang="en-US" sz="1200" dirty="0">
                  <a:solidFill>
                    <a:schemeClr val="tx1">
                      <a:lumMod val="75000"/>
                      <a:lumOff val="25000"/>
                    </a:schemeClr>
                  </a:solidFill>
                  <a:latin typeface="Roboto" panose="02000000000000000000" pitchFamily="2" charset="0"/>
                  <a:ea typeface="Roboto" panose="02000000000000000000" pitchFamily="2" charset="0"/>
                </a:rPr>
                <a:t>from</a:t>
              </a:r>
              <a:endParaRPr lang="ru-RU" sz="1200" dirty="0">
                <a:solidFill>
                  <a:schemeClr val="tx1">
                    <a:lumMod val="75000"/>
                    <a:lumOff val="25000"/>
                  </a:schemeClr>
                </a:solidFill>
                <a:latin typeface="Roboto" panose="02000000000000000000" pitchFamily="2" charset="0"/>
                <a:ea typeface="Roboto" panose="02000000000000000000" pitchFamily="2" charset="0"/>
              </a:endParaRPr>
            </a:p>
          </p:txBody>
        </p:sp>
        <p:sp>
          <p:nvSpPr>
            <p:cNvPr id="30" name="TextBox 29">
              <a:extLst>
                <a:ext uri="{FF2B5EF4-FFF2-40B4-BE49-F238E27FC236}">
                  <a16:creationId xmlns:a16="http://schemas.microsoft.com/office/drawing/2014/main" id="{13392926-D7B9-BBF7-4886-3663D36EE24C}"/>
                </a:ext>
              </a:extLst>
            </p:cNvPr>
            <p:cNvSpPr txBox="1"/>
            <p:nvPr/>
          </p:nvSpPr>
          <p:spPr>
            <a:xfrm>
              <a:off x="8315716" y="2509998"/>
              <a:ext cx="1363760"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a:ln>
                    <a:noFill/>
                  </a:ln>
                  <a:solidFill>
                    <a:srgbClr val="172C51"/>
                  </a:solidFill>
                  <a:effectLst/>
                  <a:uLnTx/>
                  <a:uFillTx/>
                  <a:latin typeface="Roboto" panose="02000000000000000000" pitchFamily="2" charset="0"/>
                  <a:ea typeface="Roboto" panose="02000000000000000000" pitchFamily="2" charset="0"/>
                  <a:cs typeface="Roboto" panose="02000000000000000000" pitchFamily="2" charset="0"/>
                </a:rPr>
                <a:t>5</a:t>
              </a:r>
              <a:r>
                <a:rPr kumimoji="0" lang="en-US" sz="2800" b="1" i="0" u="none" strike="noStrike" kern="1200" cap="none" spc="0" normalizeH="0" baseline="0" noProof="0" dirty="0">
                  <a:ln>
                    <a:noFill/>
                  </a:ln>
                  <a:solidFill>
                    <a:srgbClr val="172C51"/>
                  </a:solidFill>
                  <a:effectLst/>
                  <a:uLnTx/>
                  <a:uFillTx/>
                  <a:latin typeface="Roboto" panose="02000000000000000000" pitchFamily="2" charset="0"/>
                  <a:ea typeface="Roboto" panose="02000000000000000000" pitchFamily="2" charset="0"/>
                  <a:cs typeface="Roboto" panose="02000000000000000000" pitchFamily="2" charset="0"/>
                </a:rPr>
                <a:t>7</a:t>
              </a:r>
              <a:endParaRPr kumimoji="0" lang="ru-RU" sz="2800" b="1" i="0" u="none" strike="noStrike" kern="1200" cap="none" spc="0" normalizeH="0" baseline="0" noProof="0" dirty="0">
                <a:ln>
                  <a:noFill/>
                </a:ln>
                <a:solidFill>
                  <a:srgbClr val="172C51"/>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1" name="TextBox 30">
              <a:extLst>
                <a:ext uri="{FF2B5EF4-FFF2-40B4-BE49-F238E27FC236}">
                  <a16:creationId xmlns:a16="http://schemas.microsoft.com/office/drawing/2014/main" id="{B2BF12A3-8C1A-500E-7ACB-651784087855}"/>
                </a:ext>
              </a:extLst>
            </p:cNvPr>
            <p:cNvSpPr txBox="1"/>
            <p:nvPr/>
          </p:nvSpPr>
          <p:spPr>
            <a:xfrm>
              <a:off x="8065668" y="2896633"/>
              <a:ext cx="1273504" cy="276999"/>
            </a:xfrm>
            <a:prstGeom prst="rect">
              <a:avLst/>
            </a:prstGeom>
            <a:noFill/>
          </p:spPr>
          <p:txBody>
            <a:bodyPr wrap="square" rtlCol="0">
              <a:spAutoFit/>
            </a:bodyPr>
            <a:lstStyle/>
            <a:p>
              <a:pPr>
                <a:defRPr/>
              </a:pPr>
              <a:r>
                <a:rPr lang="en-US" sz="1200" dirty="0">
                  <a:solidFill>
                    <a:schemeClr val="tx1">
                      <a:lumMod val="75000"/>
                      <a:lumOff val="25000"/>
                    </a:schemeClr>
                  </a:solidFill>
                  <a:latin typeface="Roboto" panose="02000000000000000000" pitchFamily="2" charset="0"/>
                  <a:ea typeface="Roboto" panose="02000000000000000000" pitchFamily="2" charset="0"/>
                </a:rPr>
                <a:t>Russian regions</a:t>
              </a:r>
              <a:endParaRPr lang="ru-RU" sz="1200" dirty="0">
                <a:solidFill>
                  <a:schemeClr val="tx1">
                    <a:lumMod val="75000"/>
                    <a:lumOff val="25000"/>
                  </a:schemeClr>
                </a:solidFill>
                <a:latin typeface="Roboto" panose="02000000000000000000" pitchFamily="2" charset="0"/>
                <a:ea typeface="Roboto" panose="02000000000000000000" pitchFamily="2" charset="0"/>
              </a:endParaRPr>
            </a:p>
          </p:txBody>
        </p:sp>
      </p:grpSp>
      <p:sp>
        <p:nvSpPr>
          <p:cNvPr id="45" name="TextBox 44">
            <a:extLst>
              <a:ext uri="{FF2B5EF4-FFF2-40B4-BE49-F238E27FC236}">
                <a16:creationId xmlns:a16="http://schemas.microsoft.com/office/drawing/2014/main" id="{C24EEA18-5F06-A10A-6393-595FC118193B}"/>
              </a:ext>
            </a:extLst>
          </p:cNvPr>
          <p:cNvSpPr txBox="1"/>
          <p:nvPr/>
        </p:nvSpPr>
        <p:spPr>
          <a:xfrm>
            <a:off x="9384041" y="4750869"/>
            <a:ext cx="2857258" cy="276999"/>
          </a:xfrm>
          <a:prstGeom prst="rect">
            <a:avLst/>
          </a:prstGeom>
          <a:noFill/>
        </p:spPr>
        <p:txBody>
          <a:bodyPr wrap="square" rtlCol="0">
            <a:spAutoFit/>
          </a:bodyPr>
          <a:lstStyle/>
          <a:p>
            <a:pPr>
              <a:defRPr/>
            </a:pPr>
            <a:r>
              <a:rPr lang="en-US" sz="1200">
                <a:solidFill>
                  <a:schemeClr val="tx1">
                    <a:lumMod val="75000"/>
                    <a:lumOff val="25000"/>
                  </a:schemeClr>
                </a:solidFill>
                <a:latin typeface="Roboto" panose="02000000000000000000" pitchFamily="2" charset="0"/>
                <a:ea typeface="Roboto" panose="02000000000000000000" pitchFamily="2" charset="0"/>
              </a:rPr>
              <a:t>email subscribers</a:t>
            </a:r>
            <a:endParaRPr lang="ru-RU" sz="1200" dirty="0">
              <a:solidFill>
                <a:schemeClr val="tx1">
                  <a:lumMod val="75000"/>
                  <a:lumOff val="25000"/>
                </a:schemeClr>
              </a:solidFill>
              <a:latin typeface="Roboto" panose="02000000000000000000" pitchFamily="2" charset="0"/>
              <a:ea typeface="Roboto" panose="02000000000000000000" pitchFamily="2" charset="0"/>
            </a:endParaRPr>
          </a:p>
        </p:txBody>
      </p:sp>
      <p:sp>
        <p:nvSpPr>
          <p:cNvPr id="46" name="TextBox 45">
            <a:extLst>
              <a:ext uri="{FF2B5EF4-FFF2-40B4-BE49-F238E27FC236}">
                <a16:creationId xmlns:a16="http://schemas.microsoft.com/office/drawing/2014/main" id="{4B9E57F4-8AA7-32CA-E9E5-8F2D7DEE3B57}"/>
              </a:ext>
            </a:extLst>
          </p:cNvPr>
          <p:cNvSpPr txBox="1"/>
          <p:nvPr/>
        </p:nvSpPr>
        <p:spPr>
          <a:xfrm>
            <a:off x="9384041" y="4347691"/>
            <a:ext cx="1909324"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dirty="0">
                <a:solidFill>
                  <a:srgbClr val="172C51"/>
                </a:solidFill>
                <a:latin typeface="Roboto" panose="02000000000000000000" pitchFamily="2" charset="0"/>
                <a:ea typeface="Roboto" panose="02000000000000000000" pitchFamily="2" charset="0"/>
                <a:cs typeface="Roboto" panose="02000000000000000000" pitchFamily="2" charset="0"/>
              </a:rPr>
              <a:t>22</a:t>
            </a:r>
            <a:r>
              <a:rPr kumimoji="0" lang="ru-RU" sz="2800" b="1" i="0" u="none" strike="noStrike" kern="1200" cap="none" spc="0" normalizeH="0" baseline="0" noProof="0" dirty="0">
                <a:ln>
                  <a:noFill/>
                </a:ln>
                <a:solidFill>
                  <a:srgbClr val="172C51"/>
                </a:solidFill>
                <a:effectLst/>
                <a:uLnTx/>
                <a:uFillTx/>
                <a:latin typeface="Roboto" panose="02000000000000000000" pitchFamily="2" charset="0"/>
                <a:ea typeface="Roboto" panose="02000000000000000000" pitchFamily="2" charset="0"/>
                <a:cs typeface="Roboto" panose="02000000000000000000" pitchFamily="2" charset="0"/>
              </a:rPr>
              <a:t> 000+ </a:t>
            </a:r>
          </a:p>
        </p:txBody>
      </p:sp>
      <p:sp>
        <p:nvSpPr>
          <p:cNvPr id="47" name="TextBox 46">
            <a:extLst>
              <a:ext uri="{FF2B5EF4-FFF2-40B4-BE49-F238E27FC236}">
                <a16:creationId xmlns:a16="http://schemas.microsoft.com/office/drawing/2014/main" id="{07A493B7-0688-9134-1344-D628595842A6}"/>
              </a:ext>
            </a:extLst>
          </p:cNvPr>
          <p:cNvSpPr txBox="1"/>
          <p:nvPr/>
        </p:nvSpPr>
        <p:spPr>
          <a:xfrm>
            <a:off x="7342525" y="4768559"/>
            <a:ext cx="2080515" cy="461665"/>
          </a:xfrm>
          <a:prstGeom prst="rect">
            <a:avLst/>
          </a:prstGeom>
          <a:noFill/>
        </p:spPr>
        <p:txBody>
          <a:bodyPr wrap="square" rtlCol="0">
            <a:spAutoFit/>
          </a:bodyPr>
          <a:lstStyle/>
          <a:p>
            <a:pPr>
              <a:defRPr/>
            </a:pPr>
            <a:r>
              <a:rPr lang="en-US" sz="1200" dirty="0">
                <a:solidFill>
                  <a:schemeClr val="tx1">
                    <a:lumMod val="75000"/>
                    <a:lumOff val="25000"/>
                  </a:schemeClr>
                </a:solidFill>
                <a:latin typeface="Roboto" panose="02000000000000000000" pitchFamily="2" charset="0"/>
                <a:ea typeface="Roboto" panose="02000000000000000000" pitchFamily="2" charset="0"/>
              </a:rPr>
              <a:t>unique website</a:t>
            </a:r>
            <a:br>
              <a:rPr lang="en-US" sz="1200" dirty="0">
                <a:solidFill>
                  <a:schemeClr val="tx1">
                    <a:lumMod val="75000"/>
                    <a:lumOff val="25000"/>
                  </a:schemeClr>
                </a:solidFill>
                <a:latin typeface="Roboto" panose="02000000000000000000" pitchFamily="2" charset="0"/>
                <a:ea typeface="Roboto" panose="02000000000000000000" pitchFamily="2" charset="0"/>
              </a:rPr>
            </a:br>
            <a:r>
              <a:rPr lang="en-US" sz="1200" dirty="0">
                <a:solidFill>
                  <a:schemeClr val="tx1">
                    <a:lumMod val="75000"/>
                    <a:lumOff val="25000"/>
                  </a:schemeClr>
                </a:solidFill>
                <a:latin typeface="Roboto" panose="02000000000000000000" pitchFamily="2" charset="0"/>
                <a:ea typeface="Roboto" panose="02000000000000000000" pitchFamily="2" charset="0"/>
              </a:rPr>
              <a:t>visitors per year</a:t>
            </a:r>
            <a:endParaRPr lang="ru-RU" sz="1200" dirty="0">
              <a:solidFill>
                <a:schemeClr val="tx1">
                  <a:lumMod val="75000"/>
                  <a:lumOff val="25000"/>
                </a:schemeClr>
              </a:solidFill>
              <a:latin typeface="Roboto" panose="02000000000000000000" pitchFamily="2" charset="0"/>
              <a:ea typeface="Roboto" panose="02000000000000000000" pitchFamily="2" charset="0"/>
            </a:endParaRPr>
          </a:p>
        </p:txBody>
      </p:sp>
      <p:sp>
        <p:nvSpPr>
          <p:cNvPr id="48" name="TextBox 47">
            <a:extLst>
              <a:ext uri="{FF2B5EF4-FFF2-40B4-BE49-F238E27FC236}">
                <a16:creationId xmlns:a16="http://schemas.microsoft.com/office/drawing/2014/main" id="{9C0894B2-CA35-6B3F-7717-6CCDC4CB921A}"/>
              </a:ext>
            </a:extLst>
          </p:cNvPr>
          <p:cNvSpPr txBox="1"/>
          <p:nvPr/>
        </p:nvSpPr>
        <p:spPr>
          <a:xfrm>
            <a:off x="7342525" y="4360622"/>
            <a:ext cx="1909324"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a:ln>
                  <a:noFill/>
                </a:ln>
                <a:solidFill>
                  <a:srgbClr val="172C51"/>
                </a:solidFill>
                <a:effectLst/>
                <a:uLnTx/>
                <a:uFillTx/>
                <a:latin typeface="Roboto" panose="02000000000000000000" pitchFamily="2" charset="0"/>
                <a:ea typeface="Roboto" panose="02000000000000000000" pitchFamily="2" charset="0"/>
                <a:cs typeface="Roboto" panose="02000000000000000000" pitchFamily="2" charset="0"/>
              </a:rPr>
              <a:t>2</a:t>
            </a:r>
            <a:r>
              <a:rPr kumimoji="0" lang="en-US" sz="2800" b="1" i="0" u="none" strike="noStrike" kern="1200" cap="none" spc="0" normalizeH="0" baseline="0" noProof="0" dirty="0">
                <a:ln>
                  <a:noFill/>
                </a:ln>
                <a:solidFill>
                  <a:srgbClr val="172C51"/>
                </a:solidFill>
                <a:effectLst/>
                <a:uLnTx/>
                <a:uFillTx/>
                <a:latin typeface="Roboto" panose="02000000000000000000" pitchFamily="2" charset="0"/>
                <a:ea typeface="Roboto" panose="02000000000000000000" pitchFamily="2" charset="0"/>
                <a:cs typeface="Roboto" panose="02000000000000000000" pitchFamily="2" charset="0"/>
              </a:rPr>
              <a:t>9</a:t>
            </a:r>
            <a:r>
              <a:rPr kumimoji="0" lang="ru-RU" sz="2800" b="1" i="0" u="none" strike="noStrike" kern="1200" cap="none" spc="0" normalizeH="0" baseline="0" noProof="0" dirty="0">
                <a:ln>
                  <a:noFill/>
                </a:ln>
                <a:solidFill>
                  <a:srgbClr val="172C51"/>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1" i="0" u="none" strike="noStrike" kern="1200" cap="none" spc="0" normalizeH="0" baseline="0" noProof="0" dirty="0">
                <a:ln>
                  <a:noFill/>
                </a:ln>
                <a:solidFill>
                  <a:srgbClr val="172C51"/>
                </a:solidFill>
                <a:effectLst/>
                <a:uLnTx/>
                <a:uFillTx/>
                <a:latin typeface="Roboto" panose="02000000000000000000" pitchFamily="2" charset="0"/>
                <a:ea typeface="Roboto" panose="02000000000000000000" pitchFamily="2" charset="0"/>
                <a:cs typeface="Roboto" panose="02000000000000000000" pitchFamily="2" charset="0"/>
              </a:rPr>
              <a:t>130</a:t>
            </a:r>
            <a:r>
              <a:rPr kumimoji="0" lang="ru-RU" sz="2800" b="1" i="0" u="none" strike="noStrike" kern="1200" cap="none" spc="0" normalizeH="0" baseline="0" noProof="0" dirty="0">
                <a:ln>
                  <a:noFill/>
                </a:ln>
                <a:solidFill>
                  <a:srgbClr val="172C51"/>
                </a:solidFill>
                <a:effectLst/>
                <a:uLnTx/>
                <a:uFillTx/>
                <a:latin typeface="Roboto" panose="02000000000000000000" pitchFamily="2" charset="0"/>
                <a:ea typeface="Roboto" panose="02000000000000000000" pitchFamily="2" charset="0"/>
                <a:cs typeface="Roboto" panose="02000000000000000000" pitchFamily="2" charset="0"/>
              </a:rPr>
              <a:t> </a:t>
            </a:r>
          </a:p>
        </p:txBody>
      </p:sp>
      <p:pic>
        <p:nvPicPr>
          <p:cNvPr id="56" name="Рисунок 55">
            <a:extLst>
              <a:ext uri="{FF2B5EF4-FFF2-40B4-BE49-F238E27FC236}">
                <a16:creationId xmlns:a16="http://schemas.microsoft.com/office/drawing/2014/main" id="{D74E8049-598E-E931-CE80-5D79EB45A4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56444" y="3229934"/>
            <a:ext cx="2117856" cy="914132"/>
          </a:xfrm>
          <a:prstGeom prst="rect">
            <a:avLst/>
          </a:prstGeom>
        </p:spPr>
      </p:pic>
      <p:pic>
        <p:nvPicPr>
          <p:cNvPr id="58" name="Рисунок 57">
            <a:extLst>
              <a:ext uri="{FF2B5EF4-FFF2-40B4-BE49-F238E27FC236}">
                <a16:creationId xmlns:a16="http://schemas.microsoft.com/office/drawing/2014/main" id="{88115C46-5D38-4778-685E-782D5292BC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83649" y="3675242"/>
            <a:ext cx="2828523" cy="389279"/>
          </a:xfrm>
          <a:prstGeom prst="rect">
            <a:avLst/>
          </a:prstGeom>
        </p:spPr>
      </p:pic>
      <p:pic>
        <p:nvPicPr>
          <p:cNvPr id="52" name="Рисунок 51">
            <a:extLst>
              <a:ext uri="{FF2B5EF4-FFF2-40B4-BE49-F238E27FC236}">
                <a16:creationId xmlns:a16="http://schemas.microsoft.com/office/drawing/2014/main" id="{E295A637-1930-DE48-7A11-C1C3C40FCAD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91485" y="144043"/>
            <a:ext cx="1280882" cy="552868"/>
          </a:xfrm>
          <a:prstGeom prst="rect">
            <a:avLst/>
          </a:prstGeom>
        </p:spPr>
      </p:pic>
      <p:pic>
        <p:nvPicPr>
          <p:cNvPr id="54" name="Рисунок 53">
            <a:extLst>
              <a:ext uri="{FF2B5EF4-FFF2-40B4-BE49-F238E27FC236}">
                <a16:creationId xmlns:a16="http://schemas.microsoft.com/office/drawing/2014/main" id="{35421888-3179-3D7E-1D76-9EEEDD75C1D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05771" y="459848"/>
            <a:ext cx="1684813" cy="231874"/>
          </a:xfrm>
          <a:prstGeom prst="rect">
            <a:avLst/>
          </a:prstGeom>
        </p:spPr>
      </p:pic>
      <p:pic>
        <p:nvPicPr>
          <p:cNvPr id="16" name="Рисунок 15" descr="Расширение бизнеса контур">
            <a:extLst>
              <a:ext uri="{FF2B5EF4-FFF2-40B4-BE49-F238E27FC236}">
                <a16:creationId xmlns:a16="http://schemas.microsoft.com/office/drawing/2014/main" id="{1A51ED60-3382-039A-0636-9AA63B16957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69870" y="1124089"/>
            <a:ext cx="785275" cy="785275"/>
          </a:xfrm>
          <a:prstGeom prst="rect">
            <a:avLst/>
          </a:prstGeom>
        </p:spPr>
      </p:pic>
      <p:pic>
        <p:nvPicPr>
          <p:cNvPr id="20" name="Рисунок 19" descr="Крышка вправо со сплошной заливкой">
            <a:extLst>
              <a:ext uri="{FF2B5EF4-FFF2-40B4-BE49-F238E27FC236}">
                <a16:creationId xmlns:a16="http://schemas.microsoft.com/office/drawing/2014/main" id="{F4B8740D-0F53-292B-0646-12FA448D669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180" y="64984"/>
            <a:ext cx="710985" cy="710985"/>
          </a:xfrm>
          <a:prstGeom prst="rect">
            <a:avLst/>
          </a:prstGeom>
        </p:spPr>
      </p:pic>
      <p:pic>
        <p:nvPicPr>
          <p:cNvPr id="21" name="Рисунок 20" descr="Крышка вправо со сплошной заливкой">
            <a:extLst>
              <a:ext uri="{FF2B5EF4-FFF2-40B4-BE49-F238E27FC236}">
                <a16:creationId xmlns:a16="http://schemas.microsoft.com/office/drawing/2014/main" id="{5E531D9E-F8B0-6601-2957-FD57364E5B2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07580" y="67296"/>
            <a:ext cx="710985" cy="710985"/>
          </a:xfrm>
          <a:prstGeom prst="rect">
            <a:avLst/>
          </a:prstGeom>
        </p:spPr>
      </p:pic>
    </p:spTree>
    <p:extLst>
      <p:ext uri="{BB962C8B-B14F-4D97-AF65-F5344CB8AC3E}">
        <p14:creationId xmlns:p14="http://schemas.microsoft.com/office/powerpoint/2010/main" val="2366812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63EA7F-F650-0A0A-2A6D-70E33967D30C}"/>
              </a:ext>
            </a:extLst>
          </p:cNvPr>
          <p:cNvSpPr/>
          <p:nvPr/>
        </p:nvSpPr>
        <p:spPr>
          <a:xfrm>
            <a:off x="0" y="0"/>
            <a:ext cx="12221418" cy="6858000"/>
          </a:xfrm>
          <a:prstGeom prst="rect">
            <a:avLst/>
          </a:prstGeom>
          <a:gradFill>
            <a:gsLst>
              <a:gs pos="0">
                <a:srgbClr val="EC6503"/>
              </a:gs>
              <a:gs pos="55000">
                <a:srgbClr val="D05A02"/>
              </a:gs>
              <a:gs pos="100000">
                <a:srgbClr val="A6480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Прямоугольник: скругленные углы 21">
            <a:extLst>
              <a:ext uri="{FF2B5EF4-FFF2-40B4-BE49-F238E27FC236}">
                <a16:creationId xmlns:a16="http://schemas.microsoft.com/office/drawing/2014/main" id="{A696A546-5241-431E-13BE-08DC9DE1368E}"/>
              </a:ext>
            </a:extLst>
          </p:cNvPr>
          <p:cNvSpPr/>
          <p:nvPr/>
        </p:nvSpPr>
        <p:spPr>
          <a:xfrm>
            <a:off x="1278794" y="2585568"/>
            <a:ext cx="6564714" cy="81631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3">
            <a:extLst>
              <a:ext uri="{FF2B5EF4-FFF2-40B4-BE49-F238E27FC236}">
                <a16:creationId xmlns:a16="http://schemas.microsoft.com/office/drawing/2014/main" id="{B80154B2-D821-A2C4-9517-0CC294A43E95}"/>
              </a:ext>
            </a:extLst>
          </p:cNvPr>
          <p:cNvSpPr/>
          <p:nvPr/>
        </p:nvSpPr>
        <p:spPr>
          <a:xfrm>
            <a:off x="0" y="-1235"/>
            <a:ext cx="847015" cy="6858000"/>
          </a:xfrm>
          <a:prstGeom prst="rect">
            <a:avLst/>
          </a:prstGeom>
          <a:solidFill>
            <a:srgbClr val="172C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C41218A-CDB3-82ED-B2EC-B69F5B5725A1}"/>
              </a:ext>
            </a:extLst>
          </p:cNvPr>
          <p:cNvSpPr/>
          <p:nvPr/>
        </p:nvSpPr>
        <p:spPr>
          <a:xfrm>
            <a:off x="8234982" y="-1235"/>
            <a:ext cx="3677998" cy="6859235"/>
          </a:xfrm>
          <a:prstGeom prst="rect">
            <a:avLst/>
          </a:prstGeom>
          <a:gradFill flip="none" rotWithShape="1">
            <a:gsLst>
              <a:gs pos="0">
                <a:schemeClr val="bg1">
                  <a:lumMod val="85000"/>
                </a:schemeClr>
              </a:gs>
              <a:gs pos="50000">
                <a:schemeClr val="bg2"/>
              </a:gs>
              <a:gs pos="99000">
                <a:schemeClr val="bg1"/>
              </a:gs>
            </a:gsLst>
            <a:path path="circle">
              <a:fillToRect l="50000" t="50000" r="50000" b="50000"/>
            </a:path>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1E8C9B8-E00A-EE6A-305A-B798F11118F5}"/>
              </a:ext>
            </a:extLst>
          </p:cNvPr>
          <p:cNvSpPr txBox="1"/>
          <p:nvPr/>
        </p:nvSpPr>
        <p:spPr>
          <a:xfrm>
            <a:off x="1801492" y="676464"/>
            <a:ext cx="4950308" cy="400110"/>
          </a:xfrm>
          <a:prstGeom prst="rect">
            <a:avLst/>
          </a:prstGeom>
          <a:noFill/>
        </p:spPr>
        <p:txBody>
          <a:bodyPr wrap="square" rtlCol="0">
            <a:spAutoFit/>
          </a:bodyPr>
          <a:lstStyle/>
          <a:p>
            <a:r>
              <a:rPr lang="en-US" sz="2000" b="1" dirty="0">
                <a:solidFill>
                  <a:schemeClr val="bg1"/>
                </a:solidFill>
                <a:latin typeface="Roboto" panose="02000000000000000000" pitchFamily="2" charset="0"/>
                <a:ea typeface="Roboto" panose="02000000000000000000" pitchFamily="2" charset="0"/>
                <a:cs typeface="Roboto" panose="02000000000000000000" pitchFamily="2" charset="0"/>
              </a:rPr>
              <a:t>ONLINE ADVERTISING</a:t>
            </a:r>
          </a:p>
        </p:txBody>
      </p:sp>
      <p:sp>
        <p:nvSpPr>
          <p:cNvPr id="31" name="TextBox 30">
            <a:extLst>
              <a:ext uri="{FF2B5EF4-FFF2-40B4-BE49-F238E27FC236}">
                <a16:creationId xmlns:a16="http://schemas.microsoft.com/office/drawing/2014/main" id="{1CA5D7A5-98A6-F928-6E86-D1CBF971F4E4}"/>
              </a:ext>
            </a:extLst>
          </p:cNvPr>
          <p:cNvSpPr txBox="1"/>
          <p:nvPr/>
        </p:nvSpPr>
        <p:spPr>
          <a:xfrm rot="16200000">
            <a:off x="-870792" y="4519181"/>
            <a:ext cx="259077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solidFill>
                <a:latin typeface="Roboto" panose="02000000000000000000" pitchFamily="2" charset="0"/>
                <a:ea typeface="Roboto" panose="02000000000000000000" pitchFamily="2" charset="0"/>
                <a:cs typeface="Roboto" panose="02000000000000000000" pitchFamily="2" charset="0"/>
              </a:rPr>
              <a:t>Exhibition advertising opportunities</a:t>
            </a:r>
            <a:endParaRPr kumimoji="0" lang="ru-RU"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aphicFrame>
        <p:nvGraphicFramePr>
          <p:cNvPr id="6" name="Таблица 5">
            <a:extLst>
              <a:ext uri="{FF2B5EF4-FFF2-40B4-BE49-F238E27FC236}">
                <a16:creationId xmlns:a16="http://schemas.microsoft.com/office/drawing/2014/main" id="{184990D2-22B9-09B2-8769-76BEBB4C9767}"/>
              </a:ext>
            </a:extLst>
          </p:cNvPr>
          <p:cNvGraphicFramePr>
            <a:graphicFrameLocks noGrp="1"/>
          </p:cNvGraphicFramePr>
          <p:nvPr>
            <p:extLst>
              <p:ext uri="{D42A27DB-BD31-4B8C-83A1-F6EECF244321}">
                <p14:modId xmlns:p14="http://schemas.microsoft.com/office/powerpoint/2010/main" val="3929273123"/>
              </p:ext>
            </p:extLst>
          </p:nvPr>
        </p:nvGraphicFramePr>
        <p:xfrm>
          <a:off x="1370647" y="2599351"/>
          <a:ext cx="6354128" cy="782664"/>
        </p:xfrm>
        <a:graphic>
          <a:graphicData uri="http://schemas.openxmlformats.org/drawingml/2006/table">
            <a:tbl>
              <a:tblPr firstRow="1" bandRow="1">
                <a:tableStyleId>{5C22544A-7EE6-4342-B048-85BDC9FD1C3A}</a:tableStyleId>
              </a:tblPr>
              <a:tblGrid>
                <a:gridCol w="463214">
                  <a:extLst>
                    <a:ext uri="{9D8B030D-6E8A-4147-A177-3AD203B41FA5}">
                      <a16:colId xmlns:a16="http://schemas.microsoft.com/office/drawing/2014/main" val="3818540018"/>
                    </a:ext>
                  </a:extLst>
                </a:gridCol>
                <a:gridCol w="4622617">
                  <a:extLst>
                    <a:ext uri="{9D8B030D-6E8A-4147-A177-3AD203B41FA5}">
                      <a16:colId xmlns:a16="http://schemas.microsoft.com/office/drawing/2014/main" val="913392661"/>
                    </a:ext>
                  </a:extLst>
                </a:gridCol>
                <a:gridCol w="1268297">
                  <a:extLst>
                    <a:ext uri="{9D8B030D-6E8A-4147-A177-3AD203B41FA5}">
                      <a16:colId xmlns:a16="http://schemas.microsoft.com/office/drawing/2014/main" val="1959174110"/>
                    </a:ext>
                  </a:extLst>
                </a:gridCol>
              </a:tblGrid>
              <a:tr h="391332">
                <a:tc>
                  <a:txBody>
                    <a:bodyPr/>
                    <a:lstStyle/>
                    <a:p>
                      <a:pPr algn="ctr"/>
                      <a:r>
                        <a:rPr lang="en-US" sz="1200" b="0" kern="1200" dirty="0">
                          <a:solidFill>
                            <a:srgbClr val="EC6503"/>
                          </a:solidFill>
                          <a:effectLst/>
                          <a:latin typeface="Roboto" panose="02000000000000000000" pitchFamily="2" charset="0"/>
                          <a:ea typeface="Roboto" panose="02000000000000000000" pitchFamily="2" charset="0"/>
                          <a:cs typeface="+mn-cs"/>
                        </a:rPr>
                        <a:t>1.1</a:t>
                      </a:r>
                      <a:endParaRPr lang="en-US" sz="1000" b="0" dirty="0">
                        <a:solidFill>
                          <a:srgbClr val="EC6503"/>
                        </a:solidFill>
                        <a:latin typeface="Roboto" panose="02000000000000000000" pitchFamily="2" charset="0"/>
                        <a:ea typeface="Roboto" panose="02000000000000000000" pitchFamily="2" charset="0"/>
                      </a:endParaRPr>
                    </a:p>
                  </a:txBody>
                  <a:tcPr marL="89399" marR="89399" marT="44700" marB="4470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200" b="0" kern="1200" dirty="0">
                          <a:solidFill>
                            <a:srgbClr val="EC6503"/>
                          </a:solidFill>
                          <a:effectLst/>
                          <a:latin typeface="Roboto" panose="02000000000000000000" pitchFamily="2" charset="0"/>
                          <a:ea typeface="Roboto" panose="02000000000000000000" pitchFamily="2" charset="0"/>
                          <a:cs typeface="+mn-cs"/>
                        </a:rPr>
                        <a:t>Banner 435х80 </a:t>
                      </a:r>
                      <a:r>
                        <a:rPr lang="en-US" sz="1200" b="0" kern="1200" dirty="0" err="1">
                          <a:solidFill>
                            <a:srgbClr val="EC6503"/>
                          </a:solidFill>
                          <a:effectLst/>
                          <a:latin typeface="Roboto" panose="02000000000000000000" pitchFamily="2" charset="0"/>
                          <a:ea typeface="Roboto" panose="02000000000000000000" pitchFamily="2" charset="0"/>
                          <a:cs typeface="+mn-cs"/>
                        </a:rPr>
                        <a:t>px</a:t>
                      </a:r>
                      <a:r>
                        <a:rPr lang="en-US" sz="1200" b="0" kern="1200" dirty="0">
                          <a:solidFill>
                            <a:srgbClr val="EC6503"/>
                          </a:solidFill>
                          <a:effectLst/>
                          <a:latin typeface="Roboto" panose="02000000000000000000" pitchFamily="2" charset="0"/>
                          <a:ea typeface="Roboto" panose="02000000000000000000" pitchFamily="2" charset="0"/>
                          <a:cs typeface="+mn-cs"/>
                        </a:rPr>
                        <a:t> / 1 month</a:t>
                      </a:r>
                    </a:p>
                  </a:txBody>
                  <a:tcPr marL="89399" marR="89399" marT="44700" marB="44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ru-RU" sz="1400" b="1" kern="1200" dirty="0">
                          <a:solidFill>
                            <a:srgbClr val="172C51"/>
                          </a:solidFill>
                          <a:effectLst/>
                          <a:latin typeface="Roboto" panose="02000000000000000000" pitchFamily="2" charset="0"/>
                          <a:ea typeface="Roboto" panose="02000000000000000000" pitchFamily="2" charset="0"/>
                          <a:cs typeface="+mn-cs"/>
                        </a:rPr>
                        <a:t>930</a:t>
                      </a:r>
                      <a:r>
                        <a:rPr lang="en-US" sz="1400" b="1" kern="1200" dirty="0">
                          <a:solidFill>
                            <a:srgbClr val="172C51"/>
                          </a:solidFill>
                          <a:effectLst/>
                          <a:latin typeface="Roboto" panose="02000000000000000000" pitchFamily="2" charset="0"/>
                          <a:ea typeface="Roboto" panose="02000000000000000000" pitchFamily="2" charset="0"/>
                          <a:cs typeface="+mn-cs"/>
                        </a:rPr>
                        <a:t> </a:t>
                      </a:r>
                      <a:r>
                        <a:rPr lang="en-US" sz="1100" b="1" kern="1200" dirty="0">
                          <a:solidFill>
                            <a:srgbClr val="172C51"/>
                          </a:solidFill>
                          <a:effectLst/>
                          <a:latin typeface="Roboto" panose="02000000000000000000" pitchFamily="2" charset="0"/>
                          <a:ea typeface="Roboto" panose="02000000000000000000" pitchFamily="2" charset="0"/>
                          <a:cs typeface="+mn-cs"/>
                        </a:rPr>
                        <a:t>euro</a:t>
                      </a:r>
                      <a:endParaRPr lang="en-US" sz="1100" b="1" dirty="0">
                        <a:solidFill>
                          <a:srgbClr val="172C51"/>
                        </a:solidFill>
                        <a:latin typeface="Roboto" panose="02000000000000000000" pitchFamily="2" charset="0"/>
                        <a:ea typeface="Roboto" panose="02000000000000000000" pitchFamily="2" charset="0"/>
                      </a:endParaRPr>
                    </a:p>
                  </a:txBody>
                  <a:tcPr marL="89399" marR="89399" marT="44700" marB="4470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777470576"/>
                  </a:ext>
                </a:extLst>
              </a:tr>
              <a:tr h="391332">
                <a:tc>
                  <a:txBody>
                    <a:bodyPr/>
                    <a:lstStyle/>
                    <a:p>
                      <a:pPr algn="ctr"/>
                      <a:r>
                        <a:rPr lang="en-US" sz="1200" b="0" dirty="0">
                          <a:solidFill>
                            <a:srgbClr val="EC6503"/>
                          </a:solidFill>
                          <a:latin typeface="Roboto" panose="02000000000000000000" pitchFamily="2" charset="0"/>
                          <a:ea typeface="Roboto" panose="02000000000000000000" pitchFamily="2" charset="0"/>
                        </a:rPr>
                        <a:t>1.</a:t>
                      </a:r>
                      <a:r>
                        <a:rPr lang="ru-RU" sz="1200" b="0" dirty="0">
                          <a:solidFill>
                            <a:srgbClr val="EC6503"/>
                          </a:solidFill>
                          <a:latin typeface="Roboto" panose="02000000000000000000" pitchFamily="2" charset="0"/>
                          <a:ea typeface="Roboto" panose="02000000000000000000" pitchFamily="2" charset="0"/>
                        </a:rPr>
                        <a:t>2</a:t>
                      </a:r>
                      <a:endParaRPr lang="en-US" sz="1200" b="0" dirty="0">
                        <a:solidFill>
                          <a:srgbClr val="EC6503"/>
                        </a:solidFill>
                        <a:latin typeface="Roboto" panose="02000000000000000000" pitchFamily="2" charset="0"/>
                        <a:ea typeface="Roboto" panose="02000000000000000000" pitchFamily="2" charset="0"/>
                      </a:endParaRPr>
                    </a:p>
                  </a:txBody>
                  <a:tcPr marL="89399" marR="89399" marT="44700" marB="4470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200" b="0" dirty="0">
                          <a:solidFill>
                            <a:srgbClr val="EC6503"/>
                          </a:solidFill>
                          <a:latin typeface="Roboto" panose="02000000000000000000" pitchFamily="2" charset="0"/>
                          <a:ea typeface="Roboto" panose="02000000000000000000" pitchFamily="2" charset="0"/>
                        </a:rPr>
                        <a:t>Banner 1366х114 </a:t>
                      </a:r>
                      <a:r>
                        <a:rPr lang="en-US" sz="1200" b="0" dirty="0" err="1">
                          <a:solidFill>
                            <a:srgbClr val="EC6503"/>
                          </a:solidFill>
                          <a:latin typeface="Roboto" panose="02000000000000000000" pitchFamily="2" charset="0"/>
                          <a:ea typeface="Roboto" panose="02000000000000000000" pitchFamily="2" charset="0"/>
                        </a:rPr>
                        <a:t>px</a:t>
                      </a:r>
                      <a:r>
                        <a:rPr lang="en-US" sz="1200" b="0" dirty="0">
                          <a:solidFill>
                            <a:srgbClr val="EC6503"/>
                          </a:solidFill>
                          <a:latin typeface="Roboto" panose="02000000000000000000" pitchFamily="2" charset="0"/>
                          <a:ea typeface="Roboto" panose="02000000000000000000" pitchFamily="2" charset="0"/>
                        </a:rPr>
                        <a:t> / 1 month</a:t>
                      </a:r>
                    </a:p>
                  </a:txBody>
                  <a:tcPr marL="89399" marR="89399" marT="44700" marB="44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b="1" dirty="0">
                          <a:solidFill>
                            <a:srgbClr val="172C51"/>
                          </a:solidFill>
                          <a:latin typeface="Roboto" panose="02000000000000000000" pitchFamily="2" charset="0"/>
                          <a:ea typeface="Roboto" panose="02000000000000000000" pitchFamily="2" charset="0"/>
                        </a:rPr>
                        <a:t>1 860</a:t>
                      </a:r>
                      <a:r>
                        <a:rPr lang="ru-RU" sz="1400" b="1" dirty="0">
                          <a:solidFill>
                            <a:srgbClr val="172C51"/>
                          </a:solidFill>
                          <a:latin typeface="Roboto" panose="02000000000000000000" pitchFamily="2" charset="0"/>
                          <a:ea typeface="Roboto" panose="02000000000000000000" pitchFamily="2" charset="0"/>
                        </a:rPr>
                        <a:t> </a:t>
                      </a:r>
                      <a:r>
                        <a:rPr lang="en-US" sz="1100" b="1" dirty="0">
                          <a:solidFill>
                            <a:srgbClr val="172C51"/>
                          </a:solidFill>
                          <a:latin typeface="Roboto" panose="02000000000000000000" pitchFamily="2" charset="0"/>
                          <a:ea typeface="Roboto" panose="02000000000000000000" pitchFamily="2" charset="0"/>
                        </a:rPr>
                        <a:t>euro</a:t>
                      </a:r>
                      <a:endParaRPr lang="ru-RU" sz="1100" b="1" dirty="0">
                        <a:solidFill>
                          <a:srgbClr val="172C51"/>
                        </a:solidFill>
                        <a:latin typeface="Roboto" panose="02000000000000000000" pitchFamily="2" charset="0"/>
                        <a:ea typeface="Roboto" panose="02000000000000000000" pitchFamily="2" charset="0"/>
                      </a:endParaRPr>
                    </a:p>
                  </a:txBody>
                  <a:tcPr marL="89399" marR="89399" marT="44700" marB="4470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306849181"/>
                  </a:ext>
                </a:extLst>
              </a:tr>
            </a:tbl>
          </a:graphicData>
        </a:graphic>
      </p:graphicFrame>
      <p:sp>
        <p:nvSpPr>
          <p:cNvPr id="13" name="TextBox 12">
            <a:extLst>
              <a:ext uri="{FF2B5EF4-FFF2-40B4-BE49-F238E27FC236}">
                <a16:creationId xmlns:a16="http://schemas.microsoft.com/office/drawing/2014/main" id="{47303DA9-5C6C-D54C-3EA3-3921CF9A59D9}"/>
              </a:ext>
            </a:extLst>
          </p:cNvPr>
          <p:cNvSpPr txBox="1"/>
          <p:nvPr/>
        </p:nvSpPr>
        <p:spPr>
          <a:xfrm>
            <a:off x="1155453" y="1253990"/>
            <a:ext cx="6688055" cy="969496"/>
          </a:xfrm>
          <a:prstGeom prst="rect">
            <a:avLst/>
          </a:prstGeom>
          <a:noFill/>
        </p:spPr>
        <p:txBody>
          <a:bodyPr wrap="square" rtlCol="0">
            <a:spAutoFit/>
          </a:bodyPr>
          <a:lstStyle/>
          <a:p>
            <a:pPr marL="285750" indent="-285750">
              <a:buFont typeface="Arial" panose="020B0604020202020204" pitchFamily="34" charset="0"/>
              <a:buChar char="•"/>
            </a:pPr>
            <a:r>
              <a:rPr lang="en-US" sz="1400" b="1" i="0" u="none" strike="noStrike" dirty="0">
                <a:solidFill>
                  <a:schemeClr val="bg1"/>
                </a:solidFill>
                <a:effectLst/>
                <a:latin typeface="Roboto" panose="02000000000000000000" pitchFamily="2" charset="0"/>
                <a:ea typeface="Roboto" panose="02000000000000000000" pitchFamily="2" charset="0"/>
                <a:cs typeface="Roboto" panose="02000000000000000000" pitchFamily="2" charset="0"/>
              </a:rPr>
              <a:t>Advertisement on the weldex.ru and fastenex.ru websites</a:t>
            </a:r>
          </a:p>
          <a:p>
            <a:endParaRPr lang="ru-RU" sz="700" dirty="0">
              <a:solidFill>
                <a:schemeClr val="bg1"/>
              </a:solidFill>
              <a:latin typeface="Roboto" panose="02000000000000000000" pitchFamily="2" charset="0"/>
              <a:ea typeface="Roboto" panose="02000000000000000000" pitchFamily="2" charset="0"/>
              <a:cs typeface="Roboto" panose="02000000000000000000" pitchFamily="2" charset="0"/>
            </a:endParaRPr>
          </a:p>
          <a:p>
            <a:r>
              <a:rPr lang="en-US" sz="1200" dirty="0">
                <a:solidFill>
                  <a:schemeClr val="bg1"/>
                </a:solidFill>
                <a:latin typeface="Roboto" panose="02000000000000000000" pitchFamily="2" charset="0"/>
                <a:ea typeface="Roboto" panose="02000000000000000000" pitchFamily="2" charset="0"/>
                <a:cs typeface="Roboto" panose="02000000000000000000" pitchFamily="2" charset="0"/>
              </a:rPr>
              <a:t>Be in trend and get the most out of online promotion! According to the </a:t>
            </a:r>
            <a:r>
              <a:rPr lang="en-US" sz="1200" dirty="0" err="1">
                <a:solidFill>
                  <a:schemeClr val="bg1"/>
                </a:solidFill>
                <a:latin typeface="Roboto" panose="02000000000000000000" pitchFamily="2" charset="0"/>
                <a:ea typeface="Roboto" panose="02000000000000000000" pitchFamily="2" charset="0"/>
                <a:cs typeface="Roboto" panose="02000000000000000000" pitchFamily="2" charset="0"/>
              </a:rPr>
              <a:t>Mediascope</a:t>
            </a:r>
            <a:r>
              <a:rPr lang="en-US" sz="1200" dirty="0">
                <a:solidFill>
                  <a:schemeClr val="bg1"/>
                </a:solidFill>
                <a:latin typeface="Roboto" panose="02000000000000000000" pitchFamily="2" charset="0"/>
                <a:ea typeface="Roboto" panose="02000000000000000000" pitchFamily="2" charset="0"/>
                <a:cs typeface="Roboto" panose="02000000000000000000" pitchFamily="2" charset="0"/>
              </a:rPr>
              <a:t> study, people in Russia spend on average about 4 hours a day on the Internet. Place your company banner on Weldex and </a:t>
            </a:r>
            <a:r>
              <a:rPr lang="en-US" sz="1200" dirty="0" err="1">
                <a:solidFill>
                  <a:schemeClr val="bg1"/>
                </a:solidFill>
                <a:latin typeface="Roboto" panose="02000000000000000000" pitchFamily="2" charset="0"/>
                <a:ea typeface="Roboto" panose="02000000000000000000" pitchFamily="2" charset="0"/>
                <a:cs typeface="Roboto" panose="02000000000000000000" pitchFamily="2" charset="0"/>
              </a:rPr>
              <a:t>Fastenex</a:t>
            </a:r>
            <a:r>
              <a:rPr lang="en-US" sz="1200" dirty="0">
                <a:solidFill>
                  <a:schemeClr val="bg1"/>
                </a:solidFill>
                <a:latin typeface="Roboto" panose="02000000000000000000" pitchFamily="2" charset="0"/>
                <a:ea typeface="Roboto" panose="02000000000000000000" pitchFamily="2" charset="0"/>
                <a:cs typeface="Roboto" panose="02000000000000000000" pitchFamily="2" charset="0"/>
              </a:rPr>
              <a:t> websites and be in front of your target audience every day.</a:t>
            </a:r>
          </a:p>
        </p:txBody>
      </p:sp>
      <p:sp>
        <p:nvSpPr>
          <p:cNvPr id="25" name="TextBox 24">
            <a:extLst>
              <a:ext uri="{FF2B5EF4-FFF2-40B4-BE49-F238E27FC236}">
                <a16:creationId xmlns:a16="http://schemas.microsoft.com/office/drawing/2014/main" id="{B26B8EF9-B018-A2A1-F295-5CEAF064AD14}"/>
              </a:ext>
            </a:extLst>
          </p:cNvPr>
          <p:cNvSpPr txBox="1"/>
          <p:nvPr/>
        </p:nvSpPr>
        <p:spPr>
          <a:xfrm>
            <a:off x="1191219" y="3728859"/>
            <a:ext cx="6688055" cy="1154162"/>
          </a:xfrm>
          <a:prstGeom prst="rect">
            <a:avLst/>
          </a:prstGeom>
          <a:noFill/>
        </p:spPr>
        <p:txBody>
          <a:bodyPr wrap="square" rtlCol="0">
            <a:spAutoFit/>
          </a:bodyPr>
          <a:lstStyle/>
          <a:p>
            <a:pPr marL="285750" indent="-285750">
              <a:buFont typeface="Arial" panose="020B0604020202020204" pitchFamily="34" charset="0"/>
              <a:buChar char="•"/>
            </a:pPr>
            <a:r>
              <a:rPr lang="en-US" sz="1400" b="1" i="0" u="none" strike="noStrike" dirty="0">
                <a:solidFill>
                  <a:schemeClr val="bg1"/>
                </a:solidFill>
                <a:effectLst/>
                <a:latin typeface="Roboto" panose="02000000000000000000" pitchFamily="2" charset="0"/>
                <a:ea typeface="Roboto" panose="02000000000000000000" pitchFamily="2" charset="0"/>
                <a:cs typeface="Roboto" panose="02000000000000000000" pitchFamily="2" charset="0"/>
              </a:rPr>
              <a:t>Advertisement in emails</a:t>
            </a:r>
          </a:p>
          <a:p>
            <a:endParaRPr lang="ru-RU" sz="700" dirty="0">
              <a:solidFill>
                <a:schemeClr val="bg1"/>
              </a:solidFill>
              <a:latin typeface="Roboto" panose="02000000000000000000" pitchFamily="2" charset="0"/>
              <a:ea typeface="Roboto" panose="02000000000000000000" pitchFamily="2" charset="0"/>
              <a:cs typeface="Roboto" panose="02000000000000000000" pitchFamily="2" charset="0"/>
            </a:endParaRPr>
          </a:p>
          <a:p>
            <a:r>
              <a:rPr lang="en-US" sz="1200" dirty="0">
                <a:solidFill>
                  <a:schemeClr val="bg1"/>
                </a:solidFill>
                <a:latin typeface="Roboto" panose="02000000000000000000" pitchFamily="2" charset="0"/>
                <a:ea typeface="Roboto" panose="02000000000000000000" pitchFamily="2" charset="0"/>
                <a:cs typeface="Roboto" panose="02000000000000000000" pitchFamily="2" charset="0"/>
              </a:rPr>
              <a:t>Newsletters are one of the most powerful tools for direct communication with the audience. Our mailing list contains the first persons of companies that make decisions on equipment purchases. The presence of your logo in emails will help you clearly and at the same time natively draw your potential customers’ attention to your company.</a:t>
            </a:r>
          </a:p>
        </p:txBody>
      </p:sp>
      <p:pic>
        <p:nvPicPr>
          <p:cNvPr id="28" name="Рисунок 27">
            <a:extLst>
              <a:ext uri="{FF2B5EF4-FFF2-40B4-BE49-F238E27FC236}">
                <a16:creationId xmlns:a16="http://schemas.microsoft.com/office/drawing/2014/main" id="{527DAB62-EF50-81BE-0325-96D7161DEE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93545" y="1811253"/>
            <a:ext cx="833874" cy="359925"/>
          </a:xfrm>
          <a:prstGeom prst="rect">
            <a:avLst/>
          </a:prstGeom>
        </p:spPr>
      </p:pic>
      <p:pic>
        <p:nvPicPr>
          <p:cNvPr id="29" name="Рисунок 28">
            <a:extLst>
              <a:ext uri="{FF2B5EF4-FFF2-40B4-BE49-F238E27FC236}">
                <a16:creationId xmlns:a16="http://schemas.microsoft.com/office/drawing/2014/main" id="{83E2BB67-F92C-B531-838B-DD12426A5E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20577" y="724458"/>
            <a:ext cx="1096839" cy="150954"/>
          </a:xfrm>
          <a:prstGeom prst="rect">
            <a:avLst/>
          </a:prstGeom>
        </p:spPr>
      </p:pic>
      <p:pic>
        <p:nvPicPr>
          <p:cNvPr id="3" name="Рисунок 2" descr="Крышка вправо со сплошной заливкой">
            <a:extLst>
              <a:ext uri="{FF2B5EF4-FFF2-40B4-BE49-F238E27FC236}">
                <a16:creationId xmlns:a16="http://schemas.microsoft.com/office/drawing/2014/main" id="{88935468-9377-7EAA-6AAF-7CD34EFCAE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86955" y="5895500"/>
            <a:ext cx="710985" cy="710985"/>
          </a:xfrm>
          <a:prstGeom prst="rect">
            <a:avLst/>
          </a:prstGeom>
        </p:spPr>
      </p:pic>
      <p:pic>
        <p:nvPicPr>
          <p:cNvPr id="5" name="Рисунок 4" descr="Крышка вправо со сплошной заливкой">
            <a:extLst>
              <a:ext uri="{FF2B5EF4-FFF2-40B4-BE49-F238E27FC236}">
                <a16:creationId xmlns:a16="http://schemas.microsoft.com/office/drawing/2014/main" id="{C0F18E17-34E6-55C9-3D67-CC61FA5948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86954" y="6065733"/>
            <a:ext cx="710985" cy="710985"/>
          </a:xfrm>
          <a:prstGeom prst="rect">
            <a:avLst/>
          </a:prstGeom>
        </p:spPr>
      </p:pic>
      <p:pic>
        <p:nvPicPr>
          <p:cNvPr id="9" name="Рисунок 8" descr="Монитор контур">
            <a:extLst>
              <a:ext uri="{FF2B5EF4-FFF2-40B4-BE49-F238E27FC236}">
                <a16:creationId xmlns:a16="http://schemas.microsoft.com/office/drawing/2014/main" id="{83F3ACD3-03ED-5700-6BBA-05A7BBF9A79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91219" y="585564"/>
            <a:ext cx="571527" cy="571527"/>
          </a:xfrm>
          <a:prstGeom prst="rect">
            <a:avLst/>
          </a:prstGeom>
        </p:spPr>
      </p:pic>
      <p:sp>
        <p:nvSpPr>
          <p:cNvPr id="16" name="TextBox 15">
            <a:extLst>
              <a:ext uri="{FF2B5EF4-FFF2-40B4-BE49-F238E27FC236}">
                <a16:creationId xmlns:a16="http://schemas.microsoft.com/office/drawing/2014/main" id="{4C942D85-11FF-D606-7514-8895BD6E737A}"/>
              </a:ext>
            </a:extLst>
          </p:cNvPr>
          <p:cNvSpPr txBox="1"/>
          <p:nvPr/>
        </p:nvSpPr>
        <p:spPr>
          <a:xfrm>
            <a:off x="9308665" y="1706209"/>
            <a:ext cx="1500843" cy="230832"/>
          </a:xfrm>
          <a:prstGeom prst="rect">
            <a:avLst/>
          </a:prstGeom>
          <a:noFill/>
        </p:spPr>
        <p:txBody>
          <a:bodyPr wrap="square" rtlCol="0">
            <a:spAutoFit/>
          </a:bodyPr>
          <a:lstStyle/>
          <a:p>
            <a:pPr algn="ctr">
              <a:defRPr/>
            </a:pPr>
            <a:r>
              <a:rPr lang="en-US" sz="900" b="0" kern="1200" dirty="0">
                <a:solidFill>
                  <a:schemeClr val="tx1">
                    <a:lumMod val="85000"/>
                    <a:lumOff val="15000"/>
                  </a:schemeClr>
                </a:solidFill>
                <a:effectLst/>
                <a:latin typeface="Roboto" panose="02000000000000000000" pitchFamily="2" charset="0"/>
                <a:ea typeface="Roboto" panose="02000000000000000000" pitchFamily="2" charset="0"/>
                <a:cs typeface="+mn-cs"/>
              </a:rPr>
              <a:t>Banner</a:t>
            </a:r>
            <a:r>
              <a:rPr lang="ru-RU" sz="900" b="0" kern="1200" dirty="0">
                <a:solidFill>
                  <a:schemeClr val="tx1">
                    <a:lumMod val="85000"/>
                    <a:lumOff val="15000"/>
                  </a:schemeClr>
                </a:solidFill>
                <a:effectLst/>
                <a:latin typeface="Roboto" panose="02000000000000000000" pitchFamily="2" charset="0"/>
                <a:ea typeface="Roboto" panose="02000000000000000000" pitchFamily="2" charset="0"/>
                <a:cs typeface="+mn-cs"/>
              </a:rPr>
              <a:t> 435х80</a:t>
            </a:r>
            <a:endParaRPr lang="ru-RU" sz="900" dirty="0">
              <a:solidFill>
                <a:schemeClr val="tx1">
                  <a:lumMod val="85000"/>
                  <a:lumOff val="15000"/>
                </a:schemeClr>
              </a:solidFill>
              <a:latin typeface="Roboto" panose="02000000000000000000" pitchFamily="2" charset="0"/>
              <a:ea typeface="Roboto" panose="02000000000000000000" pitchFamily="2" charset="0"/>
            </a:endParaRPr>
          </a:p>
        </p:txBody>
      </p:sp>
      <p:pic>
        <p:nvPicPr>
          <p:cNvPr id="10" name="Рисунок 9" descr="Изображение выглядит как текст, снимок экрана, Веб-сайт, веб-страница&#10;&#10;Автоматически созданное описание">
            <a:extLst>
              <a:ext uri="{FF2B5EF4-FFF2-40B4-BE49-F238E27FC236}">
                <a16:creationId xmlns:a16="http://schemas.microsoft.com/office/drawing/2014/main" id="{266BF0EB-FA33-06B2-420B-1844B74F95F9}"/>
              </a:ext>
            </a:extLst>
          </p:cNvPr>
          <p:cNvPicPr>
            <a:picLocks noChangeAspect="1"/>
          </p:cNvPicPr>
          <p:nvPr/>
        </p:nvPicPr>
        <p:blipFill>
          <a:blip r:embed="rId10"/>
          <a:stretch>
            <a:fillRect/>
          </a:stretch>
        </p:blipFill>
        <p:spPr>
          <a:xfrm>
            <a:off x="8454090" y="319076"/>
            <a:ext cx="3209994" cy="1397322"/>
          </a:xfrm>
          <a:prstGeom prst="rect">
            <a:avLst/>
          </a:prstGeom>
        </p:spPr>
      </p:pic>
      <p:pic>
        <p:nvPicPr>
          <p:cNvPr id="24" name="Рисунок 23" descr="Изображение выглядит как текст, снимок экрана, веб-страница, Веб-сайт&#10;&#10;Автоматически созданное описание">
            <a:extLst>
              <a:ext uri="{FF2B5EF4-FFF2-40B4-BE49-F238E27FC236}">
                <a16:creationId xmlns:a16="http://schemas.microsoft.com/office/drawing/2014/main" id="{6C2F0A6D-DC17-AD92-7B3F-00E2B51B28E2}"/>
              </a:ext>
            </a:extLst>
          </p:cNvPr>
          <p:cNvPicPr>
            <a:picLocks noChangeAspect="1"/>
          </p:cNvPicPr>
          <p:nvPr/>
        </p:nvPicPr>
        <p:blipFill>
          <a:blip r:embed="rId11"/>
          <a:stretch>
            <a:fillRect/>
          </a:stretch>
        </p:blipFill>
        <p:spPr>
          <a:xfrm>
            <a:off x="8454090" y="2008277"/>
            <a:ext cx="3209994" cy="1420148"/>
          </a:xfrm>
          <a:prstGeom prst="rect">
            <a:avLst/>
          </a:prstGeom>
        </p:spPr>
      </p:pic>
      <p:sp>
        <p:nvSpPr>
          <p:cNvPr id="26" name="TextBox 25">
            <a:extLst>
              <a:ext uri="{FF2B5EF4-FFF2-40B4-BE49-F238E27FC236}">
                <a16:creationId xmlns:a16="http://schemas.microsoft.com/office/drawing/2014/main" id="{DCB9FDDA-25F2-7566-6CDC-8DD3CE923912}"/>
              </a:ext>
            </a:extLst>
          </p:cNvPr>
          <p:cNvSpPr txBox="1"/>
          <p:nvPr/>
        </p:nvSpPr>
        <p:spPr>
          <a:xfrm>
            <a:off x="9263461" y="3398940"/>
            <a:ext cx="1500843" cy="230832"/>
          </a:xfrm>
          <a:prstGeom prst="rect">
            <a:avLst/>
          </a:prstGeom>
          <a:noFill/>
        </p:spPr>
        <p:txBody>
          <a:bodyPr wrap="square" rtlCol="0">
            <a:spAutoFit/>
          </a:bodyPr>
          <a:lstStyle/>
          <a:p>
            <a:pPr algn="ctr">
              <a:defRPr/>
            </a:pPr>
            <a:r>
              <a:rPr lang="en-US" sz="900" b="0" kern="1200" dirty="0">
                <a:solidFill>
                  <a:schemeClr val="tx1">
                    <a:lumMod val="85000"/>
                    <a:lumOff val="15000"/>
                  </a:schemeClr>
                </a:solidFill>
                <a:effectLst/>
                <a:latin typeface="Roboto" panose="02000000000000000000" pitchFamily="2" charset="0"/>
                <a:ea typeface="Roboto" panose="02000000000000000000" pitchFamily="2" charset="0"/>
                <a:cs typeface="+mn-cs"/>
              </a:rPr>
              <a:t>Banner</a:t>
            </a:r>
            <a:r>
              <a:rPr lang="ru-RU" sz="900" b="0" kern="1200" dirty="0">
                <a:solidFill>
                  <a:schemeClr val="tx1">
                    <a:lumMod val="85000"/>
                    <a:lumOff val="15000"/>
                  </a:schemeClr>
                </a:solidFill>
                <a:effectLst/>
                <a:latin typeface="Roboto" panose="02000000000000000000" pitchFamily="2" charset="0"/>
                <a:ea typeface="Roboto" panose="02000000000000000000" pitchFamily="2" charset="0"/>
                <a:cs typeface="+mn-cs"/>
              </a:rPr>
              <a:t> 1266х114</a:t>
            </a:r>
            <a:endParaRPr lang="ru-RU" sz="900" dirty="0">
              <a:solidFill>
                <a:schemeClr val="tx1">
                  <a:lumMod val="85000"/>
                  <a:lumOff val="15000"/>
                </a:schemeClr>
              </a:solidFill>
              <a:latin typeface="Roboto" panose="02000000000000000000" pitchFamily="2" charset="0"/>
              <a:ea typeface="Roboto" panose="02000000000000000000" pitchFamily="2" charset="0"/>
            </a:endParaRPr>
          </a:p>
        </p:txBody>
      </p:sp>
      <p:pic>
        <p:nvPicPr>
          <p:cNvPr id="32" name="Рисунок 31" descr="Изображение выглядит как текст, компьютер, снимок экрана, Веб-сайт&#10;&#10;Автоматически созданное описание">
            <a:extLst>
              <a:ext uri="{FF2B5EF4-FFF2-40B4-BE49-F238E27FC236}">
                <a16:creationId xmlns:a16="http://schemas.microsoft.com/office/drawing/2014/main" id="{346B21F2-8BB7-D088-BCD7-917501BCDB68}"/>
              </a:ext>
            </a:extLst>
          </p:cNvPr>
          <p:cNvPicPr>
            <a:picLocks noChangeAspect="1"/>
          </p:cNvPicPr>
          <p:nvPr/>
        </p:nvPicPr>
        <p:blipFill>
          <a:blip r:embed="rId12"/>
          <a:stretch>
            <a:fillRect/>
          </a:stretch>
        </p:blipFill>
        <p:spPr>
          <a:xfrm>
            <a:off x="8454090" y="3748430"/>
            <a:ext cx="1619808" cy="2213649"/>
          </a:xfrm>
          <a:prstGeom prst="rect">
            <a:avLst/>
          </a:prstGeom>
        </p:spPr>
      </p:pic>
      <p:pic>
        <p:nvPicPr>
          <p:cNvPr id="35" name="Рисунок 34" descr="Изображение выглядит как текст, снимок экрана, фейерверк&#10;&#10;Автоматически созданное описание">
            <a:extLst>
              <a:ext uri="{FF2B5EF4-FFF2-40B4-BE49-F238E27FC236}">
                <a16:creationId xmlns:a16="http://schemas.microsoft.com/office/drawing/2014/main" id="{7BACCF5C-ACF1-9E47-4B80-F57A6A61A9C7}"/>
              </a:ext>
            </a:extLst>
          </p:cNvPr>
          <p:cNvPicPr>
            <a:picLocks noChangeAspect="1"/>
          </p:cNvPicPr>
          <p:nvPr/>
        </p:nvPicPr>
        <p:blipFill>
          <a:blip r:embed="rId13"/>
          <a:stretch>
            <a:fillRect/>
          </a:stretch>
        </p:blipFill>
        <p:spPr>
          <a:xfrm>
            <a:off x="10208893" y="3748430"/>
            <a:ext cx="1408623" cy="2392773"/>
          </a:xfrm>
          <a:prstGeom prst="rect">
            <a:avLst/>
          </a:prstGeom>
        </p:spPr>
      </p:pic>
      <p:sp>
        <p:nvSpPr>
          <p:cNvPr id="36" name="TextBox 35">
            <a:extLst>
              <a:ext uri="{FF2B5EF4-FFF2-40B4-BE49-F238E27FC236}">
                <a16:creationId xmlns:a16="http://schemas.microsoft.com/office/drawing/2014/main" id="{69252BEB-1848-D3AF-770F-5A07F707BA7C}"/>
              </a:ext>
            </a:extLst>
          </p:cNvPr>
          <p:cNvSpPr txBox="1"/>
          <p:nvPr/>
        </p:nvSpPr>
        <p:spPr>
          <a:xfrm>
            <a:off x="8513039" y="5962079"/>
            <a:ext cx="1500843" cy="230832"/>
          </a:xfrm>
          <a:prstGeom prst="rect">
            <a:avLst/>
          </a:prstGeom>
          <a:noFill/>
        </p:spPr>
        <p:txBody>
          <a:bodyPr wrap="square" rtlCol="0">
            <a:spAutoFit/>
          </a:bodyPr>
          <a:lstStyle/>
          <a:p>
            <a:pPr algn="ctr">
              <a:defRPr/>
            </a:pPr>
            <a:r>
              <a:rPr lang="en-US" sz="900" dirty="0">
                <a:solidFill>
                  <a:schemeClr val="tx1">
                    <a:lumMod val="85000"/>
                    <a:lumOff val="15000"/>
                  </a:schemeClr>
                </a:solidFill>
                <a:latin typeface="Roboto" panose="02000000000000000000" pitchFamily="2" charset="0"/>
                <a:ea typeface="Roboto" panose="02000000000000000000" pitchFamily="2" charset="0"/>
              </a:rPr>
              <a:t>Logo in email</a:t>
            </a:r>
            <a:endParaRPr lang="ru-RU" sz="900"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37" name="TextBox 36">
            <a:extLst>
              <a:ext uri="{FF2B5EF4-FFF2-40B4-BE49-F238E27FC236}">
                <a16:creationId xmlns:a16="http://schemas.microsoft.com/office/drawing/2014/main" id="{F6A69F37-A2C3-2C1D-1148-8AED8B864C01}"/>
              </a:ext>
            </a:extLst>
          </p:cNvPr>
          <p:cNvSpPr txBox="1"/>
          <p:nvPr/>
        </p:nvSpPr>
        <p:spPr>
          <a:xfrm>
            <a:off x="10142256" y="6153353"/>
            <a:ext cx="1500843" cy="230832"/>
          </a:xfrm>
          <a:prstGeom prst="rect">
            <a:avLst/>
          </a:prstGeom>
          <a:noFill/>
        </p:spPr>
        <p:txBody>
          <a:bodyPr wrap="square" rtlCol="0">
            <a:spAutoFit/>
          </a:bodyPr>
          <a:lstStyle/>
          <a:p>
            <a:pPr algn="ctr">
              <a:defRPr/>
            </a:pPr>
            <a:r>
              <a:rPr lang="en-US" sz="900" dirty="0">
                <a:solidFill>
                  <a:schemeClr val="tx1">
                    <a:lumMod val="85000"/>
                    <a:lumOff val="15000"/>
                  </a:schemeClr>
                </a:solidFill>
                <a:latin typeface="Roboto" panose="02000000000000000000" pitchFamily="2" charset="0"/>
                <a:ea typeface="Roboto" panose="02000000000000000000" pitchFamily="2" charset="0"/>
              </a:rPr>
              <a:t>Logo in all emails</a:t>
            </a:r>
            <a:endParaRPr lang="ru-RU" sz="900"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38" name="Прямоугольник: скругленные углы 37">
            <a:extLst>
              <a:ext uri="{FF2B5EF4-FFF2-40B4-BE49-F238E27FC236}">
                <a16:creationId xmlns:a16="http://schemas.microsoft.com/office/drawing/2014/main" id="{35BD77FF-46BC-7F83-48C2-9FAE9480B325}"/>
              </a:ext>
            </a:extLst>
          </p:cNvPr>
          <p:cNvSpPr/>
          <p:nvPr/>
        </p:nvSpPr>
        <p:spPr>
          <a:xfrm>
            <a:off x="1278794" y="5081672"/>
            <a:ext cx="6564714" cy="105953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0" name="Таблица 39">
            <a:extLst>
              <a:ext uri="{FF2B5EF4-FFF2-40B4-BE49-F238E27FC236}">
                <a16:creationId xmlns:a16="http://schemas.microsoft.com/office/drawing/2014/main" id="{C76ACC05-7429-3EE1-1C4F-7C29E9A62CC9}"/>
              </a:ext>
            </a:extLst>
          </p:cNvPr>
          <p:cNvGraphicFramePr>
            <a:graphicFrameLocks noGrp="1"/>
          </p:cNvGraphicFramePr>
          <p:nvPr>
            <p:extLst>
              <p:ext uri="{D42A27DB-BD31-4B8C-83A1-F6EECF244321}">
                <p14:modId xmlns:p14="http://schemas.microsoft.com/office/powerpoint/2010/main" val="853439723"/>
              </p:ext>
            </p:extLst>
          </p:nvPr>
        </p:nvGraphicFramePr>
        <p:xfrm>
          <a:off x="1361122" y="5153649"/>
          <a:ext cx="6363653" cy="871897"/>
        </p:xfrm>
        <a:graphic>
          <a:graphicData uri="http://schemas.openxmlformats.org/drawingml/2006/table">
            <a:tbl>
              <a:tblPr firstRow="1" bandRow="1">
                <a:tableStyleId>{5C22544A-7EE6-4342-B048-85BDC9FD1C3A}</a:tableStyleId>
              </a:tblPr>
              <a:tblGrid>
                <a:gridCol w="463909">
                  <a:extLst>
                    <a:ext uri="{9D8B030D-6E8A-4147-A177-3AD203B41FA5}">
                      <a16:colId xmlns:a16="http://schemas.microsoft.com/office/drawing/2014/main" val="3818540018"/>
                    </a:ext>
                  </a:extLst>
                </a:gridCol>
                <a:gridCol w="4717577">
                  <a:extLst>
                    <a:ext uri="{9D8B030D-6E8A-4147-A177-3AD203B41FA5}">
                      <a16:colId xmlns:a16="http://schemas.microsoft.com/office/drawing/2014/main" val="913392661"/>
                    </a:ext>
                  </a:extLst>
                </a:gridCol>
                <a:gridCol w="1182167">
                  <a:extLst>
                    <a:ext uri="{9D8B030D-6E8A-4147-A177-3AD203B41FA5}">
                      <a16:colId xmlns:a16="http://schemas.microsoft.com/office/drawing/2014/main" val="1959174110"/>
                    </a:ext>
                  </a:extLst>
                </a:gridCol>
              </a:tblGrid>
              <a:tr h="415100">
                <a:tc>
                  <a:txBody>
                    <a:bodyPr/>
                    <a:lstStyle/>
                    <a:p>
                      <a:pPr algn="ctr"/>
                      <a:r>
                        <a:rPr lang="ru-RU" sz="1200" b="0" kern="1200" dirty="0">
                          <a:solidFill>
                            <a:srgbClr val="EC6503"/>
                          </a:solidFill>
                          <a:effectLst/>
                          <a:latin typeface="Roboto" panose="02000000000000000000" pitchFamily="2" charset="0"/>
                          <a:ea typeface="Roboto" panose="02000000000000000000" pitchFamily="2" charset="0"/>
                          <a:cs typeface="+mn-cs"/>
                        </a:rPr>
                        <a:t>2</a:t>
                      </a:r>
                      <a:r>
                        <a:rPr lang="en-US" sz="1200" b="0" kern="1200" dirty="0">
                          <a:solidFill>
                            <a:srgbClr val="EC6503"/>
                          </a:solidFill>
                          <a:effectLst/>
                          <a:latin typeface="Roboto" panose="02000000000000000000" pitchFamily="2" charset="0"/>
                          <a:ea typeface="Roboto" panose="02000000000000000000" pitchFamily="2" charset="0"/>
                          <a:cs typeface="+mn-cs"/>
                        </a:rPr>
                        <a:t>.1</a:t>
                      </a:r>
                      <a:endParaRPr lang="en-US" sz="1000" b="0" dirty="0">
                        <a:solidFill>
                          <a:srgbClr val="EC6503"/>
                        </a:solidFill>
                        <a:latin typeface="Roboto" panose="02000000000000000000" pitchFamily="2" charset="0"/>
                        <a:ea typeface="Roboto" panose="02000000000000000000" pitchFamily="2" charset="0"/>
                      </a:endParaRPr>
                    </a:p>
                  </a:txBody>
                  <a:tcPr marL="89399" marR="89399" marT="44700" marB="4470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200" b="0" kern="1200" dirty="0">
                          <a:solidFill>
                            <a:srgbClr val="EC6503"/>
                          </a:solidFill>
                          <a:effectLst/>
                          <a:latin typeface="Roboto" panose="02000000000000000000" pitchFamily="2" charset="0"/>
                          <a:ea typeface="Roboto" panose="02000000000000000000" pitchFamily="2" charset="0"/>
                          <a:cs typeface="+mn-cs"/>
                        </a:rPr>
                        <a:t>Placement of the company logo in one email for visitors</a:t>
                      </a:r>
                    </a:p>
                  </a:txBody>
                  <a:tcPr marL="89399" marR="89399" marT="44700" marB="44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b="1" kern="1200" dirty="0">
                          <a:solidFill>
                            <a:srgbClr val="172C51"/>
                          </a:solidFill>
                          <a:effectLst/>
                          <a:latin typeface="Roboto" panose="02000000000000000000" pitchFamily="2" charset="0"/>
                          <a:ea typeface="Roboto" panose="02000000000000000000" pitchFamily="2" charset="0"/>
                          <a:cs typeface="+mn-cs"/>
                        </a:rPr>
                        <a:t>1 540</a:t>
                      </a:r>
                      <a:r>
                        <a:rPr lang="ru-RU" sz="1400" b="1" kern="1200" dirty="0">
                          <a:solidFill>
                            <a:srgbClr val="172C51"/>
                          </a:solidFill>
                          <a:effectLst/>
                          <a:latin typeface="Roboto" panose="02000000000000000000" pitchFamily="2" charset="0"/>
                          <a:ea typeface="Roboto" panose="02000000000000000000" pitchFamily="2" charset="0"/>
                          <a:cs typeface="+mn-cs"/>
                        </a:rPr>
                        <a:t> </a:t>
                      </a:r>
                      <a:r>
                        <a:rPr lang="en-US" sz="1100" b="1" kern="1200" dirty="0">
                          <a:solidFill>
                            <a:srgbClr val="172C51"/>
                          </a:solidFill>
                          <a:effectLst/>
                          <a:latin typeface="Roboto" panose="02000000000000000000" pitchFamily="2" charset="0"/>
                          <a:ea typeface="Roboto" panose="02000000000000000000" pitchFamily="2" charset="0"/>
                          <a:cs typeface="+mn-cs"/>
                        </a:rPr>
                        <a:t>euro</a:t>
                      </a:r>
                      <a:r>
                        <a:rPr lang="ru-RU" sz="1100" b="1" kern="1200" dirty="0">
                          <a:solidFill>
                            <a:srgbClr val="172C51"/>
                          </a:solidFill>
                          <a:effectLst/>
                          <a:latin typeface="Roboto" panose="02000000000000000000" pitchFamily="2" charset="0"/>
                          <a:ea typeface="Roboto" panose="02000000000000000000" pitchFamily="2" charset="0"/>
                          <a:cs typeface="+mn-cs"/>
                        </a:rPr>
                        <a:t>.</a:t>
                      </a:r>
                      <a:endParaRPr lang="en-US" sz="1100" b="1" dirty="0">
                        <a:solidFill>
                          <a:srgbClr val="172C51"/>
                        </a:solidFill>
                        <a:latin typeface="Roboto" panose="02000000000000000000" pitchFamily="2" charset="0"/>
                        <a:ea typeface="Roboto" panose="02000000000000000000" pitchFamily="2" charset="0"/>
                      </a:endParaRPr>
                    </a:p>
                  </a:txBody>
                  <a:tcPr marL="89399" marR="89399" marT="44700" marB="4470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777470576"/>
                  </a:ext>
                </a:extLst>
              </a:tr>
              <a:tr h="456797">
                <a:tc>
                  <a:txBody>
                    <a:bodyPr/>
                    <a:lstStyle/>
                    <a:p>
                      <a:pPr algn="ctr"/>
                      <a:r>
                        <a:rPr lang="ru-RU" sz="1200" b="0" dirty="0">
                          <a:solidFill>
                            <a:srgbClr val="EC6503"/>
                          </a:solidFill>
                          <a:latin typeface="Roboto" panose="02000000000000000000" pitchFamily="2" charset="0"/>
                          <a:ea typeface="Roboto" panose="02000000000000000000" pitchFamily="2" charset="0"/>
                        </a:rPr>
                        <a:t>2</a:t>
                      </a:r>
                      <a:r>
                        <a:rPr lang="en-US" sz="1200" b="0" dirty="0">
                          <a:solidFill>
                            <a:srgbClr val="EC6503"/>
                          </a:solidFill>
                          <a:latin typeface="Roboto" panose="02000000000000000000" pitchFamily="2" charset="0"/>
                          <a:ea typeface="Roboto" panose="02000000000000000000" pitchFamily="2" charset="0"/>
                        </a:rPr>
                        <a:t>.</a:t>
                      </a:r>
                      <a:r>
                        <a:rPr lang="ru-RU" sz="1200" b="0" dirty="0">
                          <a:solidFill>
                            <a:srgbClr val="EC6503"/>
                          </a:solidFill>
                          <a:latin typeface="Roboto" panose="02000000000000000000" pitchFamily="2" charset="0"/>
                          <a:ea typeface="Roboto" panose="02000000000000000000" pitchFamily="2" charset="0"/>
                        </a:rPr>
                        <a:t>2</a:t>
                      </a:r>
                      <a:endParaRPr lang="en-US" sz="1200" b="0" dirty="0">
                        <a:solidFill>
                          <a:srgbClr val="EC6503"/>
                        </a:solidFill>
                        <a:latin typeface="Roboto" panose="02000000000000000000" pitchFamily="2" charset="0"/>
                        <a:ea typeface="Roboto" panose="02000000000000000000" pitchFamily="2" charset="0"/>
                      </a:endParaRPr>
                    </a:p>
                  </a:txBody>
                  <a:tcPr marL="89399" marR="89399" marT="44700" marB="4470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200" b="0" dirty="0">
                          <a:solidFill>
                            <a:srgbClr val="EC6503"/>
                          </a:solidFill>
                          <a:latin typeface="Roboto" panose="02000000000000000000" pitchFamily="2" charset="0"/>
                          <a:ea typeface="Roboto" panose="02000000000000000000" pitchFamily="2" charset="0"/>
                        </a:rPr>
                        <a:t>Placement of the company logo in all emails for visitors (more than 30 emails)</a:t>
                      </a:r>
                    </a:p>
                  </a:txBody>
                  <a:tcPr marL="89399" marR="89399" marT="44700" marB="44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b="1" dirty="0">
                          <a:solidFill>
                            <a:srgbClr val="172C51"/>
                          </a:solidFill>
                          <a:latin typeface="Roboto" panose="02000000000000000000" pitchFamily="2" charset="0"/>
                          <a:ea typeface="Roboto" panose="02000000000000000000" pitchFamily="2" charset="0"/>
                        </a:rPr>
                        <a:t>3 000</a:t>
                      </a:r>
                      <a:r>
                        <a:rPr lang="ru-RU" sz="1400" b="1" dirty="0">
                          <a:solidFill>
                            <a:srgbClr val="172C51"/>
                          </a:solidFill>
                          <a:latin typeface="Roboto" panose="02000000000000000000" pitchFamily="2" charset="0"/>
                          <a:ea typeface="Roboto" panose="02000000000000000000" pitchFamily="2" charset="0"/>
                        </a:rPr>
                        <a:t> </a:t>
                      </a:r>
                      <a:r>
                        <a:rPr lang="en-US" sz="1100" b="1" dirty="0">
                          <a:solidFill>
                            <a:srgbClr val="172C51"/>
                          </a:solidFill>
                          <a:latin typeface="Roboto" panose="02000000000000000000" pitchFamily="2" charset="0"/>
                          <a:ea typeface="Roboto" panose="02000000000000000000" pitchFamily="2" charset="0"/>
                        </a:rPr>
                        <a:t>euro</a:t>
                      </a:r>
                    </a:p>
                  </a:txBody>
                  <a:tcPr marL="89399" marR="89399" marT="44700" marB="4470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306849181"/>
                  </a:ext>
                </a:extLst>
              </a:tr>
            </a:tbl>
          </a:graphicData>
        </a:graphic>
      </p:graphicFrame>
      <p:sp>
        <p:nvSpPr>
          <p:cNvPr id="4" name="Овал 3">
            <a:extLst>
              <a:ext uri="{FF2B5EF4-FFF2-40B4-BE49-F238E27FC236}">
                <a16:creationId xmlns:a16="http://schemas.microsoft.com/office/drawing/2014/main" id="{EB11B470-4D44-867D-8496-AE345F3B7918}"/>
              </a:ext>
            </a:extLst>
          </p:cNvPr>
          <p:cNvSpPr/>
          <p:nvPr/>
        </p:nvSpPr>
        <p:spPr>
          <a:xfrm>
            <a:off x="8308493" y="2228920"/>
            <a:ext cx="3483458" cy="1154162"/>
          </a:xfrm>
          <a:prstGeom prst="ellipse">
            <a:avLst/>
          </a:prstGeom>
          <a:noFill/>
          <a:ln w="38100">
            <a:solidFill>
              <a:srgbClr val="EC65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Овал 7">
            <a:extLst>
              <a:ext uri="{FF2B5EF4-FFF2-40B4-BE49-F238E27FC236}">
                <a16:creationId xmlns:a16="http://schemas.microsoft.com/office/drawing/2014/main" id="{70401521-1DF5-6D02-3BAC-FCC85B81C094}"/>
              </a:ext>
            </a:extLst>
          </p:cNvPr>
          <p:cNvSpPr/>
          <p:nvPr/>
        </p:nvSpPr>
        <p:spPr>
          <a:xfrm>
            <a:off x="8454089" y="633472"/>
            <a:ext cx="1447281" cy="1154162"/>
          </a:xfrm>
          <a:prstGeom prst="ellipse">
            <a:avLst/>
          </a:prstGeom>
          <a:noFill/>
          <a:ln w="38100">
            <a:solidFill>
              <a:srgbClr val="EC65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Овал 11">
            <a:extLst>
              <a:ext uri="{FF2B5EF4-FFF2-40B4-BE49-F238E27FC236}">
                <a16:creationId xmlns:a16="http://schemas.microsoft.com/office/drawing/2014/main" id="{5731BC2A-4C2E-24B1-8038-A7BAB0417609}"/>
              </a:ext>
            </a:extLst>
          </p:cNvPr>
          <p:cNvSpPr/>
          <p:nvPr/>
        </p:nvSpPr>
        <p:spPr>
          <a:xfrm>
            <a:off x="8363848" y="5203129"/>
            <a:ext cx="1747540" cy="505555"/>
          </a:xfrm>
          <a:prstGeom prst="ellipse">
            <a:avLst/>
          </a:prstGeom>
          <a:noFill/>
          <a:ln w="38100">
            <a:solidFill>
              <a:srgbClr val="EC65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2975058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63EA7F-F650-0A0A-2A6D-70E33967D30C}"/>
              </a:ext>
            </a:extLst>
          </p:cNvPr>
          <p:cNvSpPr/>
          <p:nvPr/>
        </p:nvSpPr>
        <p:spPr>
          <a:xfrm>
            <a:off x="0" y="0"/>
            <a:ext cx="12221418" cy="6858000"/>
          </a:xfrm>
          <a:prstGeom prst="rect">
            <a:avLst/>
          </a:prstGeom>
          <a:gradFill>
            <a:gsLst>
              <a:gs pos="0">
                <a:srgbClr val="EC6503"/>
              </a:gs>
              <a:gs pos="55000">
                <a:srgbClr val="D05A02"/>
              </a:gs>
              <a:gs pos="100000">
                <a:srgbClr val="A6480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Прямоугольник: скругленные углы 21">
            <a:extLst>
              <a:ext uri="{FF2B5EF4-FFF2-40B4-BE49-F238E27FC236}">
                <a16:creationId xmlns:a16="http://schemas.microsoft.com/office/drawing/2014/main" id="{A696A546-5241-431E-13BE-08DC9DE1368E}"/>
              </a:ext>
            </a:extLst>
          </p:cNvPr>
          <p:cNvSpPr/>
          <p:nvPr/>
        </p:nvSpPr>
        <p:spPr>
          <a:xfrm>
            <a:off x="1133103" y="2371241"/>
            <a:ext cx="6886105" cy="3686824"/>
          </a:xfrm>
          <a:prstGeom prst="roundRect">
            <a:avLst>
              <a:gd name="adj" fmla="val 10779"/>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3">
            <a:extLst>
              <a:ext uri="{FF2B5EF4-FFF2-40B4-BE49-F238E27FC236}">
                <a16:creationId xmlns:a16="http://schemas.microsoft.com/office/drawing/2014/main" id="{B80154B2-D821-A2C4-9517-0CC294A43E95}"/>
              </a:ext>
            </a:extLst>
          </p:cNvPr>
          <p:cNvSpPr/>
          <p:nvPr/>
        </p:nvSpPr>
        <p:spPr>
          <a:xfrm>
            <a:off x="0" y="-1235"/>
            <a:ext cx="847015" cy="6858000"/>
          </a:xfrm>
          <a:prstGeom prst="rect">
            <a:avLst/>
          </a:prstGeom>
          <a:solidFill>
            <a:srgbClr val="172C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C41218A-CDB3-82ED-B2EC-B69F5B5725A1}"/>
              </a:ext>
            </a:extLst>
          </p:cNvPr>
          <p:cNvSpPr/>
          <p:nvPr/>
        </p:nvSpPr>
        <p:spPr>
          <a:xfrm>
            <a:off x="8234982" y="-1235"/>
            <a:ext cx="3677998" cy="6859235"/>
          </a:xfrm>
          <a:prstGeom prst="rect">
            <a:avLst/>
          </a:prstGeom>
          <a:gradFill flip="none" rotWithShape="1">
            <a:gsLst>
              <a:gs pos="0">
                <a:schemeClr val="bg1">
                  <a:lumMod val="85000"/>
                </a:schemeClr>
              </a:gs>
              <a:gs pos="50000">
                <a:schemeClr val="bg2"/>
              </a:gs>
              <a:gs pos="99000">
                <a:schemeClr val="bg1"/>
              </a:gs>
            </a:gsLst>
            <a:path path="circle">
              <a:fillToRect l="50000" t="50000" r="50000" b="50000"/>
            </a:path>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CA5D7A5-98A6-F928-6E86-D1CBF971F4E4}"/>
              </a:ext>
            </a:extLst>
          </p:cNvPr>
          <p:cNvSpPr txBox="1"/>
          <p:nvPr/>
        </p:nvSpPr>
        <p:spPr>
          <a:xfrm rot="16200000">
            <a:off x="-870792" y="4519181"/>
            <a:ext cx="259077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solidFill>
                <a:latin typeface="Roboto" panose="02000000000000000000" pitchFamily="2" charset="0"/>
                <a:ea typeface="Roboto" panose="02000000000000000000" pitchFamily="2" charset="0"/>
                <a:cs typeface="Roboto" panose="02000000000000000000" pitchFamily="2" charset="0"/>
              </a:rPr>
              <a:t>Exhibition advertising opportunities</a:t>
            </a:r>
            <a:endParaRPr kumimoji="0" lang="ru-RU"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aphicFrame>
        <p:nvGraphicFramePr>
          <p:cNvPr id="6" name="Таблица 5">
            <a:extLst>
              <a:ext uri="{FF2B5EF4-FFF2-40B4-BE49-F238E27FC236}">
                <a16:creationId xmlns:a16="http://schemas.microsoft.com/office/drawing/2014/main" id="{184990D2-22B9-09B2-8769-76BEBB4C9767}"/>
              </a:ext>
            </a:extLst>
          </p:cNvPr>
          <p:cNvGraphicFramePr>
            <a:graphicFrameLocks noGrp="1"/>
          </p:cNvGraphicFramePr>
          <p:nvPr>
            <p:extLst>
              <p:ext uri="{D42A27DB-BD31-4B8C-83A1-F6EECF244321}">
                <p14:modId xmlns:p14="http://schemas.microsoft.com/office/powerpoint/2010/main" val="2551554019"/>
              </p:ext>
            </p:extLst>
          </p:nvPr>
        </p:nvGraphicFramePr>
        <p:xfrm>
          <a:off x="1415328" y="2448222"/>
          <a:ext cx="6321653" cy="3521988"/>
        </p:xfrm>
        <a:graphic>
          <a:graphicData uri="http://schemas.openxmlformats.org/drawingml/2006/table">
            <a:tbl>
              <a:tblPr firstRow="1" bandRow="1">
                <a:tableStyleId>{5C22544A-7EE6-4342-B048-85BDC9FD1C3A}</a:tableStyleId>
              </a:tblPr>
              <a:tblGrid>
                <a:gridCol w="460847">
                  <a:extLst>
                    <a:ext uri="{9D8B030D-6E8A-4147-A177-3AD203B41FA5}">
                      <a16:colId xmlns:a16="http://schemas.microsoft.com/office/drawing/2014/main" val="3818540018"/>
                    </a:ext>
                  </a:extLst>
                </a:gridCol>
                <a:gridCol w="4534150">
                  <a:extLst>
                    <a:ext uri="{9D8B030D-6E8A-4147-A177-3AD203B41FA5}">
                      <a16:colId xmlns:a16="http://schemas.microsoft.com/office/drawing/2014/main" val="913392661"/>
                    </a:ext>
                  </a:extLst>
                </a:gridCol>
                <a:gridCol w="1326656">
                  <a:extLst>
                    <a:ext uri="{9D8B030D-6E8A-4147-A177-3AD203B41FA5}">
                      <a16:colId xmlns:a16="http://schemas.microsoft.com/office/drawing/2014/main" val="1959174110"/>
                    </a:ext>
                  </a:extLst>
                </a:gridCol>
              </a:tblGrid>
              <a:tr h="391332">
                <a:tc>
                  <a:txBody>
                    <a:bodyPr/>
                    <a:lstStyle/>
                    <a:p>
                      <a:pPr algn="ctr"/>
                      <a:r>
                        <a:rPr lang="en-US" sz="1200" b="0" kern="1200" dirty="0">
                          <a:solidFill>
                            <a:srgbClr val="EC6503"/>
                          </a:solidFill>
                          <a:effectLst/>
                          <a:latin typeface="Roboto" panose="02000000000000000000" pitchFamily="2" charset="0"/>
                          <a:ea typeface="Roboto" panose="02000000000000000000" pitchFamily="2" charset="0"/>
                          <a:cs typeface="+mn-cs"/>
                        </a:rPr>
                        <a:t>3.1</a:t>
                      </a:r>
                      <a:endParaRPr lang="en-US" sz="1000" b="0" dirty="0">
                        <a:solidFill>
                          <a:srgbClr val="EC6503"/>
                        </a:solidFill>
                        <a:latin typeface="Roboto" panose="02000000000000000000" pitchFamily="2" charset="0"/>
                        <a:ea typeface="Roboto" panose="02000000000000000000" pitchFamily="2"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200" b="0" kern="1200" dirty="0">
                          <a:solidFill>
                            <a:srgbClr val="EC6503"/>
                          </a:solidFill>
                          <a:effectLst/>
                          <a:latin typeface="Roboto" panose="02000000000000000000" pitchFamily="2" charset="0"/>
                          <a:ea typeface="Roboto" panose="02000000000000000000" pitchFamily="2" charset="0"/>
                          <a:cs typeface="+mn-cs"/>
                        </a:rPr>
                        <a:t>Logo in alphabetical order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b="1" kern="1200" dirty="0">
                          <a:solidFill>
                            <a:srgbClr val="172C51"/>
                          </a:solidFill>
                          <a:effectLst/>
                          <a:latin typeface="Roboto" panose="02000000000000000000" pitchFamily="2" charset="0"/>
                          <a:ea typeface="Roboto" panose="02000000000000000000" pitchFamily="2" charset="0"/>
                          <a:cs typeface="+mn-cs"/>
                        </a:rPr>
                        <a:t>70</a:t>
                      </a:r>
                      <a:r>
                        <a:rPr lang="ru-RU" sz="1400" b="1" kern="1200" dirty="0">
                          <a:solidFill>
                            <a:srgbClr val="172C51"/>
                          </a:solidFill>
                          <a:effectLst/>
                          <a:latin typeface="Roboto" panose="02000000000000000000" pitchFamily="2" charset="0"/>
                          <a:ea typeface="Roboto" panose="02000000000000000000" pitchFamily="2" charset="0"/>
                          <a:cs typeface="+mn-cs"/>
                        </a:rPr>
                        <a:t> </a:t>
                      </a:r>
                      <a:r>
                        <a:rPr lang="en-US" sz="1100" b="1" kern="1200" dirty="0">
                          <a:solidFill>
                            <a:srgbClr val="172C51"/>
                          </a:solidFill>
                          <a:effectLst/>
                          <a:latin typeface="Roboto" panose="02000000000000000000" pitchFamily="2" charset="0"/>
                          <a:ea typeface="Roboto" panose="02000000000000000000" pitchFamily="2" charset="0"/>
                          <a:cs typeface="+mn-cs"/>
                        </a:rPr>
                        <a:t>euro</a:t>
                      </a:r>
                      <a:endParaRPr lang="en-US" sz="1400" b="1" dirty="0">
                        <a:solidFill>
                          <a:srgbClr val="172C51"/>
                        </a:solidFill>
                        <a:latin typeface="Roboto" panose="02000000000000000000" pitchFamily="2"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777470576"/>
                  </a:ext>
                </a:extLst>
              </a:tr>
              <a:tr h="391332">
                <a:tc>
                  <a:txBody>
                    <a:bodyPr/>
                    <a:lstStyle/>
                    <a:p>
                      <a:pPr algn="ctr"/>
                      <a:r>
                        <a:rPr lang="en-US" sz="1200" b="0" dirty="0">
                          <a:solidFill>
                            <a:srgbClr val="EC6503"/>
                          </a:solidFill>
                          <a:latin typeface="Roboto" panose="02000000000000000000" pitchFamily="2" charset="0"/>
                          <a:ea typeface="Roboto" panose="02000000000000000000" pitchFamily="2" charset="0"/>
                        </a:rPr>
                        <a:t>3.2</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200" b="0" dirty="0">
                          <a:solidFill>
                            <a:srgbClr val="EC6503"/>
                          </a:solidFill>
                          <a:latin typeface="Roboto" panose="02000000000000000000" pitchFamily="2" charset="0"/>
                          <a:ea typeface="Roboto" panose="02000000000000000000" pitchFamily="2" charset="0"/>
                        </a:rPr>
                        <a:t>Logo with an arrow pointer to the stand on the hall plan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b="1" dirty="0">
                          <a:solidFill>
                            <a:srgbClr val="172C51"/>
                          </a:solidFill>
                          <a:latin typeface="Roboto" panose="02000000000000000000" pitchFamily="2" charset="0"/>
                          <a:ea typeface="Roboto" panose="02000000000000000000" pitchFamily="2" charset="0"/>
                        </a:rPr>
                        <a:t>360</a:t>
                      </a:r>
                      <a:r>
                        <a:rPr lang="ru-RU" sz="1400" b="1" dirty="0">
                          <a:solidFill>
                            <a:srgbClr val="172C51"/>
                          </a:solidFill>
                          <a:latin typeface="Roboto" panose="02000000000000000000" pitchFamily="2" charset="0"/>
                          <a:ea typeface="Roboto" panose="02000000000000000000" pitchFamily="2" charset="0"/>
                        </a:rPr>
                        <a:t> </a:t>
                      </a:r>
                      <a:r>
                        <a:rPr lang="en-US" sz="1100" b="1" dirty="0">
                          <a:solidFill>
                            <a:srgbClr val="172C51"/>
                          </a:solidFill>
                          <a:latin typeface="Roboto" panose="02000000000000000000" pitchFamily="2" charset="0"/>
                          <a:ea typeface="Roboto" panose="02000000000000000000" pitchFamily="2" charset="0"/>
                        </a:rPr>
                        <a:t>euro</a:t>
                      </a:r>
                      <a:endParaRPr lang="en-US" sz="1400" b="1" dirty="0">
                        <a:solidFill>
                          <a:srgbClr val="172C51"/>
                        </a:solidFill>
                        <a:latin typeface="Roboto" panose="02000000000000000000" pitchFamily="2"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306849181"/>
                  </a:ext>
                </a:extLst>
              </a:tr>
              <a:tr h="391332">
                <a:tc>
                  <a:txBody>
                    <a:bodyPr/>
                    <a:lstStyle/>
                    <a:p>
                      <a:pPr algn="ctr"/>
                      <a:r>
                        <a:rPr lang="en-US" sz="1200" b="0" dirty="0">
                          <a:solidFill>
                            <a:srgbClr val="EC6503"/>
                          </a:solidFill>
                          <a:latin typeface="Roboto" panose="02000000000000000000" pitchFamily="2" charset="0"/>
                          <a:ea typeface="Roboto" panose="02000000000000000000" pitchFamily="2" charset="0"/>
                        </a:rPr>
                        <a:t>3.3</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200" b="0" dirty="0">
                          <a:solidFill>
                            <a:srgbClr val="EC6503"/>
                          </a:solidFill>
                          <a:latin typeface="Roboto" panose="02000000000000000000" pitchFamily="2" charset="0"/>
                          <a:ea typeface="Roboto" panose="02000000000000000000" pitchFamily="2" charset="0"/>
                        </a:rPr>
                        <a:t>Header Logo (Top/Bottom)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b="1" dirty="0">
                          <a:solidFill>
                            <a:srgbClr val="172C51"/>
                          </a:solidFill>
                          <a:latin typeface="Roboto" panose="02000000000000000000" pitchFamily="2" charset="0"/>
                          <a:ea typeface="Roboto" panose="02000000000000000000" pitchFamily="2" charset="0"/>
                        </a:rPr>
                        <a:t>960</a:t>
                      </a:r>
                      <a:r>
                        <a:rPr lang="ru-RU" sz="1400" b="1" dirty="0">
                          <a:solidFill>
                            <a:srgbClr val="172C51"/>
                          </a:solidFill>
                          <a:latin typeface="Roboto" panose="02000000000000000000" pitchFamily="2" charset="0"/>
                          <a:ea typeface="Roboto" panose="02000000000000000000" pitchFamily="2" charset="0"/>
                        </a:rPr>
                        <a:t> </a:t>
                      </a:r>
                      <a:r>
                        <a:rPr lang="en-US" sz="1100" b="1" dirty="0">
                          <a:solidFill>
                            <a:srgbClr val="172C51"/>
                          </a:solidFill>
                          <a:latin typeface="Roboto" panose="02000000000000000000" pitchFamily="2" charset="0"/>
                          <a:ea typeface="Roboto" panose="02000000000000000000" pitchFamily="2" charset="0"/>
                        </a:rPr>
                        <a:t>euro</a:t>
                      </a:r>
                      <a:endParaRPr lang="en-US" sz="1400" b="1" dirty="0">
                        <a:solidFill>
                          <a:srgbClr val="172C51"/>
                        </a:solidFill>
                        <a:latin typeface="Roboto" panose="02000000000000000000" pitchFamily="2"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182827918"/>
                  </a:ext>
                </a:extLst>
              </a:tr>
              <a:tr h="391332">
                <a:tc>
                  <a:txBody>
                    <a:bodyPr/>
                    <a:lstStyle/>
                    <a:p>
                      <a:pPr algn="ctr"/>
                      <a:r>
                        <a:rPr lang="en-US" sz="1200" b="0" dirty="0">
                          <a:solidFill>
                            <a:srgbClr val="EC6503"/>
                          </a:solidFill>
                          <a:latin typeface="Roboto" panose="02000000000000000000" pitchFamily="2" charset="0"/>
                          <a:ea typeface="Roboto" panose="02000000000000000000" pitchFamily="2" charset="0"/>
                        </a:rPr>
                        <a:t>3.4</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200" b="0" dirty="0">
                          <a:solidFill>
                            <a:srgbClr val="EC6503"/>
                          </a:solidFill>
                          <a:latin typeface="Roboto" panose="02000000000000000000" pitchFamily="2" charset="0"/>
                          <a:ea typeface="Roboto" panose="02000000000000000000" pitchFamily="2" charset="0"/>
                        </a:rPr>
                        <a:t>Ad page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b="1" dirty="0">
                          <a:solidFill>
                            <a:srgbClr val="172C51"/>
                          </a:solidFill>
                          <a:latin typeface="Roboto" panose="02000000000000000000" pitchFamily="2" charset="0"/>
                          <a:ea typeface="Roboto" panose="02000000000000000000" pitchFamily="2" charset="0"/>
                        </a:rPr>
                        <a:t>370</a:t>
                      </a:r>
                      <a:r>
                        <a:rPr lang="ru-RU" sz="1400" b="1" dirty="0">
                          <a:solidFill>
                            <a:srgbClr val="172C51"/>
                          </a:solidFill>
                          <a:latin typeface="Roboto" panose="02000000000000000000" pitchFamily="2" charset="0"/>
                          <a:ea typeface="Roboto" panose="02000000000000000000" pitchFamily="2" charset="0"/>
                        </a:rPr>
                        <a:t> </a:t>
                      </a:r>
                      <a:r>
                        <a:rPr lang="en-US" sz="1100" b="1" dirty="0">
                          <a:solidFill>
                            <a:srgbClr val="172C51"/>
                          </a:solidFill>
                          <a:latin typeface="Roboto" panose="02000000000000000000" pitchFamily="2" charset="0"/>
                          <a:ea typeface="Roboto" panose="02000000000000000000" pitchFamily="2" charset="0"/>
                        </a:rPr>
                        <a:t>euro</a:t>
                      </a:r>
                      <a:endParaRPr lang="en-US" sz="1400" b="1" dirty="0">
                        <a:solidFill>
                          <a:srgbClr val="172C51"/>
                        </a:solidFill>
                        <a:latin typeface="Roboto" panose="02000000000000000000" pitchFamily="2"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609747929"/>
                  </a:ext>
                </a:extLst>
              </a:tr>
              <a:tr h="391332">
                <a:tc>
                  <a:txBody>
                    <a:bodyPr/>
                    <a:lstStyle/>
                    <a:p>
                      <a:pPr algn="ctr"/>
                      <a:r>
                        <a:rPr lang="en-US" sz="1200" b="0" dirty="0">
                          <a:solidFill>
                            <a:srgbClr val="EC6503"/>
                          </a:solidFill>
                          <a:latin typeface="Roboto" panose="02000000000000000000" pitchFamily="2" charset="0"/>
                          <a:ea typeface="Roboto" panose="02000000000000000000" pitchFamily="2" charset="0"/>
                        </a:rPr>
                        <a:t>3.5</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200" b="0" dirty="0">
                          <a:solidFill>
                            <a:srgbClr val="EC6503"/>
                          </a:solidFill>
                          <a:latin typeface="Roboto" panose="02000000000000000000" pitchFamily="2" charset="0"/>
                          <a:ea typeface="Roboto" panose="02000000000000000000" pitchFamily="2" charset="0"/>
                        </a:rPr>
                        <a:t>Ad page 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b="1" dirty="0">
                          <a:solidFill>
                            <a:srgbClr val="172C51"/>
                          </a:solidFill>
                          <a:latin typeface="Roboto" panose="02000000000000000000" pitchFamily="2" charset="0"/>
                          <a:ea typeface="Roboto" panose="02000000000000000000" pitchFamily="2" charset="0"/>
                        </a:rPr>
                        <a:t>510</a:t>
                      </a:r>
                      <a:r>
                        <a:rPr lang="ru-RU" sz="1400" b="1" dirty="0">
                          <a:solidFill>
                            <a:srgbClr val="172C51"/>
                          </a:solidFill>
                          <a:latin typeface="Roboto" panose="02000000000000000000" pitchFamily="2" charset="0"/>
                          <a:ea typeface="Roboto" panose="02000000000000000000" pitchFamily="2" charset="0"/>
                        </a:rPr>
                        <a:t> </a:t>
                      </a:r>
                      <a:r>
                        <a:rPr lang="en-US" sz="1100" b="1" dirty="0">
                          <a:solidFill>
                            <a:srgbClr val="172C51"/>
                          </a:solidFill>
                          <a:latin typeface="Roboto" panose="02000000000000000000" pitchFamily="2" charset="0"/>
                          <a:ea typeface="Roboto" panose="02000000000000000000" pitchFamily="2" charset="0"/>
                        </a:rPr>
                        <a:t>euro</a:t>
                      </a:r>
                      <a:endParaRPr lang="en-US" sz="1400" b="1" dirty="0">
                        <a:solidFill>
                          <a:srgbClr val="172C51"/>
                        </a:solidFill>
                        <a:latin typeface="Roboto" panose="02000000000000000000" pitchFamily="2"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692941347"/>
                  </a:ext>
                </a:extLst>
              </a:tr>
              <a:tr h="391332">
                <a:tc>
                  <a:txBody>
                    <a:bodyPr/>
                    <a:lstStyle/>
                    <a:p>
                      <a:pPr algn="ctr"/>
                      <a:r>
                        <a:rPr lang="en-US" sz="1200" b="0" dirty="0">
                          <a:solidFill>
                            <a:srgbClr val="EC6503"/>
                          </a:solidFill>
                          <a:latin typeface="Roboto" panose="02000000000000000000" pitchFamily="2" charset="0"/>
                          <a:ea typeface="Roboto" panose="02000000000000000000" pitchFamily="2" charset="0"/>
                        </a:rPr>
                        <a:t>3.6</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200" b="0" dirty="0">
                          <a:solidFill>
                            <a:srgbClr val="EC6503"/>
                          </a:solidFill>
                          <a:latin typeface="Roboto" panose="02000000000000000000" pitchFamily="2" charset="0"/>
                          <a:ea typeface="Roboto" panose="02000000000000000000" pitchFamily="2" charset="0"/>
                        </a:rPr>
                        <a:t>Advertising spread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b="1" dirty="0">
                          <a:solidFill>
                            <a:srgbClr val="172C51"/>
                          </a:solidFill>
                          <a:latin typeface="Roboto" panose="02000000000000000000" pitchFamily="2" charset="0"/>
                          <a:ea typeface="Roboto" panose="02000000000000000000" pitchFamily="2" charset="0"/>
                        </a:rPr>
                        <a:t>935</a:t>
                      </a:r>
                      <a:r>
                        <a:rPr lang="ru-RU" sz="1400" b="1" dirty="0">
                          <a:solidFill>
                            <a:srgbClr val="172C51"/>
                          </a:solidFill>
                          <a:latin typeface="Roboto" panose="02000000000000000000" pitchFamily="2" charset="0"/>
                          <a:ea typeface="Roboto" panose="02000000000000000000" pitchFamily="2" charset="0"/>
                        </a:rPr>
                        <a:t> </a:t>
                      </a:r>
                      <a:r>
                        <a:rPr lang="en-US" sz="1100" b="1" dirty="0">
                          <a:solidFill>
                            <a:srgbClr val="172C51"/>
                          </a:solidFill>
                          <a:latin typeface="Roboto" panose="02000000000000000000" pitchFamily="2" charset="0"/>
                          <a:ea typeface="Roboto" panose="02000000000000000000" pitchFamily="2" charset="0"/>
                        </a:rPr>
                        <a:t>euro</a:t>
                      </a:r>
                      <a:endParaRPr lang="en-US" sz="1400" b="1" dirty="0">
                        <a:solidFill>
                          <a:srgbClr val="172C51"/>
                        </a:solidFill>
                        <a:latin typeface="Roboto" panose="02000000000000000000" pitchFamily="2"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96755657"/>
                  </a:ext>
                </a:extLst>
              </a:tr>
              <a:tr h="391332">
                <a:tc>
                  <a:txBody>
                    <a:bodyPr/>
                    <a:lstStyle/>
                    <a:p>
                      <a:pPr algn="ctr"/>
                      <a:r>
                        <a:rPr lang="en-US" sz="1200" b="0" dirty="0">
                          <a:solidFill>
                            <a:srgbClr val="EC6503"/>
                          </a:solidFill>
                          <a:latin typeface="Roboto" panose="02000000000000000000" pitchFamily="2" charset="0"/>
                          <a:ea typeface="Roboto" panose="02000000000000000000" pitchFamily="2" charset="0"/>
                        </a:rPr>
                        <a:t>3.7</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200" b="0" dirty="0">
                          <a:solidFill>
                            <a:srgbClr val="EC6503"/>
                          </a:solidFill>
                          <a:latin typeface="Roboto" panose="02000000000000000000" pitchFamily="2" charset="0"/>
                          <a:ea typeface="Roboto" panose="02000000000000000000" pitchFamily="2" charset="0"/>
                        </a:rPr>
                        <a:t>Ad cover (2nd, 3rd ad cover)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b="1" dirty="0">
                          <a:solidFill>
                            <a:srgbClr val="172C51"/>
                          </a:solidFill>
                          <a:latin typeface="Roboto" panose="02000000000000000000" pitchFamily="2" charset="0"/>
                          <a:ea typeface="Roboto" panose="02000000000000000000" pitchFamily="2" charset="0"/>
                        </a:rPr>
                        <a:t>1 875</a:t>
                      </a:r>
                      <a:r>
                        <a:rPr lang="ru-RU" sz="1400" b="1" dirty="0">
                          <a:solidFill>
                            <a:srgbClr val="172C51"/>
                          </a:solidFill>
                          <a:latin typeface="Roboto" panose="02000000000000000000" pitchFamily="2" charset="0"/>
                          <a:ea typeface="Roboto" panose="02000000000000000000" pitchFamily="2" charset="0"/>
                        </a:rPr>
                        <a:t> </a:t>
                      </a:r>
                      <a:r>
                        <a:rPr lang="en-US" sz="1100" b="1" dirty="0">
                          <a:solidFill>
                            <a:srgbClr val="172C51"/>
                          </a:solidFill>
                          <a:latin typeface="Roboto" panose="02000000000000000000" pitchFamily="2" charset="0"/>
                          <a:ea typeface="Roboto" panose="02000000000000000000" pitchFamily="2" charset="0"/>
                        </a:rPr>
                        <a:t>euro</a:t>
                      </a:r>
                      <a:endParaRPr lang="en-US" sz="1400" b="1" dirty="0">
                        <a:solidFill>
                          <a:srgbClr val="172C51"/>
                        </a:solidFill>
                        <a:latin typeface="Roboto" panose="02000000000000000000" pitchFamily="2"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595167917"/>
                  </a:ext>
                </a:extLst>
              </a:tr>
              <a:tr h="391332">
                <a:tc>
                  <a:txBody>
                    <a:bodyPr/>
                    <a:lstStyle/>
                    <a:p>
                      <a:pPr algn="ctr"/>
                      <a:r>
                        <a:rPr lang="en-US" sz="1200" b="0" dirty="0">
                          <a:solidFill>
                            <a:srgbClr val="EC6503"/>
                          </a:solidFill>
                          <a:latin typeface="Roboto" panose="02000000000000000000" pitchFamily="2" charset="0"/>
                          <a:ea typeface="Roboto" panose="02000000000000000000" pitchFamily="2" charset="0"/>
                        </a:rPr>
                        <a:t>3.8</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200" b="0" dirty="0">
                          <a:solidFill>
                            <a:srgbClr val="EC6503"/>
                          </a:solidFill>
                          <a:latin typeface="Roboto" panose="02000000000000000000" pitchFamily="2" charset="0"/>
                          <a:ea typeface="Roboto" panose="02000000000000000000" pitchFamily="2" charset="0"/>
                        </a:rPr>
                        <a:t>Ad cover (4th cover)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b="1" dirty="0">
                          <a:solidFill>
                            <a:srgbClr val="172C51"/>
                          </a:solidFill>
                          <a:latin typeface="Roboto" panose="02000000000000000000" pitchFamily="2" charset="0"/>
                          <a:ea typeface="Roboto" panose="02000000000000000000" pitchFamily="2" charset="0"/>
                        </a:rPr>
                        <a:t>2 050</a:t>
                      </a:r>
                      <a:r>
                        <a:rPr lang="ru-RU" sz="1400" b="1" dirty="0">
                          <a:solidFill>
                            <a:srgbClr val="172C51"/>
                          </a:solidFill>
                          <a:latin typeface="Roboto" panose="02000000000000000000" pitchFamily="2" charset="0"/>
                          <a:ea typeface="Roboto" panose="02000000000000000000" pitchFamily="2" charset="0"/>
                        </a:rPr>
                        <a:t> </a:t>
                      </a:r>
                      <a:r>
                        <a:rPr lang="en-US" sz="1100" b="1" dirty="0">
                          <a:solidFill>
                            <a:srgbClr val="172C51"/>
                          </a:solidFill>
                          <a:latin typeface="Roboto" panose="02000000000000000000" pitchFamily="2" charset="0"/>
                          <a:ea typeface="Roboto" panose="02000000000000000000" pitchFamily="2" charset="0"/>
                        </a:rPr>
                        <a:t>euro</a:t>
                      </a:r>
                      <a:endParaRPr lang="en-US" sz="1400" b="1" dirty="0">
                        <a:solidFill>
                          <a:srgbClr val="172C51"/>
                        </a:solidFill>
                        <a:latin typeface="Roboto" panose="02000000000000000000" pitchFamily="2"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420791079"/>
                  </a:ext>
                </a:extLst>
              </a:tr>
              <a:tr h="391332">
                <a:tc>
                  <a:txBody>
                    <a:bodyPr/>
                    <a:lstStyle/>
                    <a:p>
                      <a:pPr algn="ctr"/>
                      <a:r>
                        <a:rPr lang="en-US" sz="1200" b="0" dirty="0">
                          <a:solidFill>
                            <a:srgbClr val="EC6503"/>
                          </a:solidFill>
                          <a:latin typeface="Roboto" panose="02000000000000000000" pitchFamily="2" charset="0"/>
                          <a:ea typeface="Roboto" panose="02000000000000000000" pitchFamily="2" charset="0"/>
                        </a:rPr>
                        <a:t>3.9</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200" b="0" dirty="0">
                          <a:solidFill>
                            <a:srgbClr val="EC6503"/>
                          </a:solidFill>
                          <a:latin typeface="Roboto" panose="02000000000000000000" pitchFamily="2" charset="0"/>
                          <a:ea typeface="Roboto" panose="02000000000000000000" pitchFamily="2" charset="0"/>
                        </a:rPr>
                        <a:t>Information about sub-exhibitor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b="1" dirty="0">
                          <a:solidFill>
                            <a:srgbClr val="172C51"/>
                          </a:solidFill>
                          <a:latin typeface="Roboto" panose="02000000000000000000" pitchFamily="2" charset="0"/>
                          <a:ea typeface="Roboto" panose="02000000000000000000" pitchFamily="2" charset="0"/>
                        </a:rPr>
                        <a:t>594</a:t>
                      </a:r>
                      <a:r>
                        <a:rPr lang="ru-RU" sz="1400" b="1" dirty="0">
                          <a:solidFill>
                            <a:srgbClr val="172C51"/>
                          </a:solidFill>
                          <a:latin typeface="Roboto" panose="02000000000000000000" pitchFamily="2" charset="0"/>
                          <a:ea typeface="Roboto" panose="02000000000000000000" pitchFamily="2" charset="0"/>
                        </a:rPr>
                        <a:t> </a:t>
                      </a:r>
                      <a:r>
                        <a:rPr lang="en-US" sz="1100" b="1" dirty="0">
                          <a:solidFill>
                            <a:srgbClr val="172C51"/>
                          </a:solidFill>
                          <a:latin typeface="Roboto" panose="02000000000000000000" pitchFamily="2" charset="0"/>
                          <a:ea typeface="Roboto" panose="02000000000000000000" pitchFamily="2" charset="0"/>
                        </a:rPr>
                        <a:t>euro</a:t>
                      </a:r>
                      <a:endParaRPr lang="en-US" sz="1400" b="1" dirty="0">
                        <a:solidFill>
                          <a:srgbClr val="172C51"/>
                        </a:solidFill>
                        <a:latin typeface="Roboto" panose="02000000000000000000" pitchFamily="2"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701162324"/>
                  </a:ext>
                </a:extLst>
              </a:tr>
            </a:tbl>
          </a:graphicData>
        </a:graphic>
      </p:graphicFrame>
      <p:sp>
        <p:nvSpPr>
          <p:cNvPr id="13" name="TextBox 12">
            <a:extLst>
              <a:ext uri="{FF2B5EF4-FFF2-40B4-BE49-F238E27FC236}">
                <a16:creationId xmlns:a16="http://schemas.microsoft.com/office/drawing/2014/main" id="{47303DA9-5C6C-D54C-3EA3-3921CF9A59D9}"/>
              </a:ext>
            </a:extLst>
          </p:cNvPr>
          <p:cNvSpPr txBox="1"/>
          <p:nvPr/>
        </p:nvSpPr>
        <p:spPr>
          <a:xfrm>
            <a:off x="1155453" y="1227578"/>
            <a:ext cx="6688055" cy="646331"/>
          </a:xfrm>
          <a:prstGeom prst="rect">
            <a:avLst/>
          </a:prstGeom>
          <a:noFill/>
        </p:spPr>
        <p:txBody>
          <a:bodyPr wrap="square" rtlCol="0">
            <a:spAutoFit/>
          </a:bodyPr>
          <a:lstStyle/>
          <a:p>
            <a:r>
              <a:rPr lang="en-US" sz="1200" dirty="0">
                <a:solidFill>
                  <a:schemeClr val="bg1"/>
                </a:solidFill>
                <a:latin typeface="Roboto" panose="02000000000000000000" pitchFamily="2" charset="0"/>
                <a:ea typeface="Roboto" panose="02000000000000000000" pitchFamily="2" charset="0"/>
                <a:cs typeface="Roboto" panose="02000000000000000000" pitchFamily="2" charset="0"/>
              </a:rPr>
              <a:t>Advertising in the guide allows not only to attract visitors to your stand during Weldex and </a:t>
            </a:r>
            <a:r>
              <a:rPr lang="en-US" sz="1200" dirty="0" err="1">
                <a:solidFill>
                  <a:schemeClr val="bg1"/>
                </a:solidFill>
                <a:latin typeface="Roboto" panose="02000000000000000000" pitchFamily="2" charset="0"/>
                <a:ea typeface="Roboto" panose="02000000000000000000" pitchFamily="2" charset="0"/>
                <a:cs typeface="Roboto" panose="02000000000000000000" pitchFamily="2" charset="0"/>
              </a:rPr>
              <a:t>Fastenex</a:t>
            </a:r>
            <a:r>
              <a:rPr lang="en-US" sz="1200" dirty="0">
                <a:solidFill>
                  <a:schemeClr val="bg1"/>
                </a:solidFill>
                <a:latin typeface="Roboto" panose="02000000000000000000" pitchFamily="2" charset="0"/>
                <a:ea typeface="Roboto" panose="02000000000000000000" pitchFamily="2" charset="0"/>
                <a:cs typeface="Roboto" panose="02000000000000000000" pitchFamily="2" charset="0"/>
              </a:rPr>
              <a:t> exhibitions, but also to promote the brand and products until the opening of the next year's exhibition, because the guide remains with visitors after the events.</a:t>
            </a:r>
          </a:p>
        </p:txBody>
      </p:sp>
      <p:pic>
        <p:nvPicPr>
          <p:cNvPr id="28" name="Рисунок 27">
            <a:extLst>
              <a:ext uri="{FF2B5EF4-FFF2-40B4-BE49-F238E27FC236}">
                <a16:creationId xmlns:a16="http://schemas.microsoft.com/office/drawing/2014/main" id="{527DAB62-EF50-81BE-0325-96D7161DEE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93545" y="1811253"/>
            <a:ext cx="833874" cy="359925"/>
          </a:xfrm>
          <a:prstGeom prst="rect">
            <a:avLst/>
          </a:prstGeom>
        </p:spPr>
      </p:pic>
      <p:pic>
        <p:nvPicPr>
          <p:cNvPr id="29" name="Рисунок 28">
            <a:extLst>
              <a:ext uri="{FF2B5EF4-FFF2-40B4-BE49-F238E27FC236}">
                <a16:creationId xmlns:a16="http://schemas.microsoft.com/office/drawing/2014/main" id="{83E2BB67-F92C-B531-838B-DD12426A5E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20577" y="724458"/>
            <a:ext cx="1096839" cy="150954"/>
          </a:xfrm>
          <a:prstGeom prst="rect">
            <a:avLst/>
          </a:prstGeom>
        </p:spPr>
      </p:pic>
      <p:pic>
        <p:nvPicPr>
          <p:cNvPr id="3" name="Рисунок 2" descr="Крышка вправо со сплошной заливкой">
            <a:extLst>
              <a:ext uri="{FF2B5EF4-FFF2-40B4-BE49-F238E27FC236}">
                <a16:creationId xmlns:a16="http://schemas.microsoft.com/office/drawing/2014/main" id="{88935468-9377-7EAA-6AAF-7CD34EFCAE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86955" y="5895500"/>
            <a:ext cx="710985" cy="710985"/>
          </a:xfrm>
          <a:prstGeom prst="rect">
            <a:avLst/>
          </a:prstGeom>
        </p:spPr>
      </p:pic>
      <p:pic>
        <p:nvPicPr>
          <p:cNvPr id="5" name="Рисунок 4" descr="Крышка вправо со сплошной заливкой">
            <a:extLst>
              <a:ext uri="{FF2B5EF4-FFF2-40B4-BE49-F238E27FC236}">
                <a16:creationId xmlns:a16="http://schemas.microsoft.com/office/drawing/2014/main" id="{C0F18E17-34E6-55C9-3D67-CC61FA5948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86954" y="6065733"/>
            <a:ext cx="710985" cy="710985"/>
          </a:xfrm>
          <a:prstGeom prst="rect">
            <a:avLst/>
          </a:prstGeom>
        </p:spPr>
      </p:pic>
      <p:pic>
        <p:nvPicPr>
          <p:cNvPr id="24" name="Рисунок 23" descr="Изображение выглядит как текст, снимок экрана, число, Шрифт&#10;&#10;Автоматически созданное описание">
            <a:extLst>
              <a:ext uri="{FF2B5EF4-FFF2-40B4-BE49-F238E27FC236}">
                <a16:creationId xmlns:a16="http://schemas.microsoft.com/office/drawing/2014/main" id="{FC9C2B8C-B6D5-9BE1-B341-6F1A3DFA050F}"/>
              </a:ext>
            </a:extLst>
          </p:cNvPr>
          <p:cNvPicPr>
            <a:picLocks noChangeAspect="1"/>
          </p:cNvPicPr>
          <p:nvPr/>
        </p:nvPicPr>
        <p:blipFill>
          <a:blip r:embed="rId8"/>
          <a:stretch>
            <a:fillRect/>
          </a:stretch>
        </p:blipFill>
        <p:spPr>
          <a:xfrm>
            <a:off x="8410682" y="636351"/>
            <a:ext cx="1579407" cy="2226114"/>
          </a:xfrm>
          <a:prstGeom prst="rect">
            <a:avLst/>
          </a:prstGeom>
        </p:spPr>
      </p:pic>
      <p:pic>
        <p:nvPicPr>
          <p:cNvPr id="4" name="Рисунок 3" descr="Изображение выглядит как текст, снимок экрана, число, диаграмма&#10;&#10;Автоматически созданное описание">
            <a:extLst>
              <a:ext uri="{FF2B5EF4-FFF2-40B4-BE49-F238E27FC236}">
                <a16:creationId xmlns:a16="http://schemas.microsoft.com/office/drawing/2014/main" id="{46D21DFB-053A-17D3-152E-E0908EEE5E4C}"/>
              </a:ext>
            </a:extLst>
          </p:cNvPr>
          <p:cNvPicPr>
            <a:picLocks noChangeAspect="1"/>
          </p:cNvPicPr>
          <p:nvPr/>
        </p:nvPicPr>
        <p:blipFill>
          <a:blip r:embed="rId9"/>
          <a:stretch>
            <a:fillRect/>
          </a:stretch>
        </p:blipFill>
        <p:spPr>
          <a:xfrm>
            <a:off x="10127954" y="636351"/>
            <a:ext cx="1647161" cy="2226114"/>
          </a:xfrm>
          <a:prstGeom prst="rect">
            <a:avLst/>
          </a:prstGeom>
        </p:spPr>
      </p:pic>
      <p:pic>
        <p:nvPicPr>
          <p:cNvPr id="33" name="Рисунок 32" descr="Изображение выглядит как текст, снимок экрана, плакат, Рекламный проспект&#10;&#10;Автоматически созданное описание">
            <a:extLst>
              <a:ext uri="{FF2B5EF4-FFF2-40B4-BE49-F238E27FC236}">
                <a16:creationId xmlns:a16="http://schemas.microsoft.com/office/drawing/2014/main" id="{1A780331-ADE8-8B93-A54C-F7C374B6E1D2}"/>
              </a:ext>
            </a:extLst>
          </p:cNvPr>
          <p:cNvPicPr>
            <a:picLocks noChangeAspect="1"/>
          </p:cNvPicPr>
          <p:nvPr/>
        </p:nvPicPr>
        <p:blipFill>
          <a:blip r:embed="rId10"/>
          <a:stretch>
            <a:fillRect/>
          </a:stretch>
        </p:blipFill>
        <p:spPr>
          <a:xfrm>
            <a:off x="8422395" y="3642206"/>
            <a:ext cx="1651586" cy="2348611"/>
          </a:xfrm>
          <a:prstGeom prst="rect">
            <a:avLst/>
          </a:prstGeom>
        </p:spPr>
      </p:pic>
      <p:sp>
        <p:nvSpPr>
          <p:cNvPr id="34" name="TextBox 33">
            <a:extLst>
              <a:ext uri="{FF2B5EF4-FFF2-40B4-BE49-F238E27FC236}">
                <a16:creationId xmlns:a16="http://schemas.microsoft.com/office/drawing/2014/main" id="{D9979091-2D93-CF8A-2DF0-CBCEFA99308E}"/>
              </a:ext>
            </a:extLst>
          </p:cNvPr>
          <p:cNvSpPr txBox="1"/>
          <p:nvPr/>
        </p:nvSpPr>
        <p:spPr>
          <a:xfrm>
            <a:off x="10205863" y="2862465"/>
            <a:ext cx="1500843" cy="507831"/>
          </a:xfrm>
          <a:prstGeom prst="rect">
            <a:avLst/>
          </a:prstGeom>
          <a:noFill/>
        </p:spPr>
        <p:txBody>
          <a:bodyPr wrap="square" rtlCol="0">
            <a:spAutoFit/>
          </a:bodyPr>
          <a:lstStyle/>
          <a:p>
            <a:pPr algn="ctr">
              <a:defRPr/>
            </a:pPr>
            <a:r>
              <a:rPr lang="en-US" sz="900" b="0" kern="1200" dirty="0">
                <a:solidFill>
                  <a:schemeClr val="tx1">
                    <a:lumMod val="85000"/>
                    <a:lumOff val="15000"/>
                  </a:schemeClr>
                </a:solidFill>
                <a:effectLst/>
                <a:latin typeface="Roboto" panose="02000000000000000000" pitchFamily="2" charset="0"/>
                <a:ea typeface="Roboto" panose="02000000000000000000" pitchFamily="2" charset="0"/>
                <a:cs typeface="+mn-cs"/>
              </a:rPr>
              <a:t>Logo with an arrow pointer to the stand on the hall plan</a:t>
            </a:r>
          </a:p>
        </p:txBody>
      </p:sp>
      <p:sp>
        <p:nvSpPr>
          <p:cNvPr id="35" name="TextBox 34">
            <a:extLst>
              <a:ext uri="{FF2B5EF4-FFF2-40B4-BE49-F238E27FC236}">
                <a16:creationId xmlns:a16="http://schemas.microsoft.com/office/drawing/2014/main" id="{7E27FBBF-CFFE-A057-E1AA-097F2787691F}"/>
              </a:ext>
            </a:extLst>
          </p:cNvPr>
          <p:cNvSpPr txBox="1"/>
          <p:nvPr/>
        </p:nvSpPr>
        <p:spPr>
          <a:xfrm>
            <a:off x="8470001" y="2862465"/>
            <a:ext cx="1500843" cy="230832"/>
          </a:xfrm>
          <a:prstGeom prst="rect">
            <a:avLst/>
          </a:prstGeom>
          <a:noFill/>
        </p:spPr>
        <p:txBody>
          <a:bodyPr wrap="square" rtlCol="0">
            <a:spAutoFit/>
          </a:bodyPr>
          <a:lstStyle/>
          <a:p>
            <a:pPr algn="ctr">
              <a:defRPr/>
            </a:pPr>
            <a:r>
              <a:rPr lang="en-US" sz="900" b="0" kern="1200" dirty="0">
                <a:solidFill>
                  <a:schemeClr val="tx1">
                    <a:lumMod val="85000"/>
                    <a:lumOff val="15000"/>
                  </a:schemeClr>
                </a:solidFill>
                <a:effectLst/>
                <a:latin typeface="Roboto" panose="02000000000000000000" pitchFamily="2" charset="0"/>
                <a:ea typeface="Roboto" panose="02000000000000000000" pitchFamily="2" charset="0"/>
                <a:cs typeface="+mn-cs"/>
              </a:rPr>
              <a:t>Logo in alphabetical order </a:t>
            </a:r>
          </a:p>
        </p:txBody>
      </p:sp>
      <p:sp>
        <p:nvSpPr>
          <p:cNvPr id="36" name="TextBox 35">
            <a:extLst>
              <a:ext uri="{FF2B5EF4-FFF2-40B4-BE49-F238E27FC236}">
                <a16:creationId xmlns:a16="http://schemas.microsoft.com/office/drawing/2014/main" id="{EF6590D8-EA73-9D98-F30A-059BD82F1334}"/>
              </a:ext>
            </a:extLst>
          </p:cNvPr>
          <p:cNvSpPr txBox="1"/>
          <p:nvPr/>
        </p:nvSpPr>
        <p:spPr>
          <a:xfrm>
            <a:off x="8497766" y="5990817"/>
            <a:ext cx="1500843" cy="230832"/>
          </a:xfrm>
          <a:prstGeom prst="rect">
            <a:avLst/>
          </a:prstGeom>
          <a:noFill/>
        </p:spPr>
        <p:txBody>
          <a:bodyPr wrap="square" rtlCol="0">
            <a:spAutoFit/>
          </a:bodyPr>
          <a:lstStyle/>
          <a:p>
            <a:pPr algn="ctr">
              <a:defRPr/>
            </a:pPr>
            <a:r>
              <a:rPr lang="en-US" sz="900" b="0" kern="1200" dirty="0">
                <a:solidFill>
                  <a:schemeClr val="tx1">
                    <a:lumMod val="85000"/>
                    <a:lumOff val="15000"/>
                  </a:schemeClr>
                </a:solidFill>
                <a:effectLst/>
                <a:latin typeface="Roboto" panose="02000000000000000000" pitchFamily="2" charset="0"/>
                <a:ea typeface="Roboto" panose="02000000000000000000" pitchFamily="2" charset="0"/>
                <a:cs typeface="+mn-cs"/>
              </a:rPr>
              <a:t>Ad page 1/1</a:t>
            </a:r>
          </a:p>
        </p:txBody>
      </p:sp>
      <p:sp>
        <p:nvSpPr>
          <p:cNvPr id="38" name="TextBox 37">
            <a:extLst>
              <a:ext uri="{FF2B5EF4-FFF2-40B4-BE49-F238E27FC236}">
                <a16:creationId xmlns:a16="http://schemas.microsoft.com/office/drawing/2014/main" id="{BDBB8112-87DA-FD76-6728-1D3C7F2E53AF}"/>
              </a:ext>
            </a:extLst>
          </p:cNvPr>
          <p:cNvSpPr txBox="1"/>
          <p:nvPr/>
        </p:nvSpPr>
        <p:spPr>
          <a:xfrm>
            <a:off x="10243059" y="5245716"/>
            <a:ext cx="1500843" cy="230832"/>
          </a:xfrm>
          <a:prstGeom prst="rect">
            <a:avLst/>
          </a:prstGeom>
          <a:noFill/>
        </p:spPr>
        <p:txBody>
          <a:bodyPr wrap="square" rtlCol="0">
            <a:spAutoFit/>
          </a:bodyPr>
          <a:lstStyle/>
          <a:p>
            <a:pPr algn="ctr">
              <a:defRPr/>
            </a:pPr>
            <a:r>
              <a:rPr lang="ru-RU" sz="900" b="0" kern="1200" dirty="0">
                <a:solidFill>
                  <a:schemeClr val="tx1">
                    <a:lumMod val="85000"/>
                    <a:lumOff val="15000"/>
                  </a:schemeClr>
                </a:solidFill>
                <a:effectLst/>
                <a:latin typeface="Roboto" panose="02000000000000000000" pitchFamily="2" charset="0"/>
                <a:ea typeface="Roboto" panose="02000000000000000000" pitchFamily="2" charset="0"/>
                <a:cs typeface="+mn-cs"/>
              </a:rPr>
              <a:t>Путеводитель</a:t>
            </a:r>
            <a:endParaRPr lang="ru-RU" sz="900" dirty="0">
              <a:solidFill>
                <a:schemeClr val="tx1">
                  <a:lumMod val="85000"/>
                  <a:lumOff val="15000"/>
                </a:schemeClr>
              </a:solidFill>
              <a:latin typeface="Roboto" panose="02000000000000000000" pitchFamily="2" charset="0"/>
              <a:ea typeface="Roboto" panose="02000000000000000000" pitchFamily="2" charset="0"/>
            </a:endParaRPr>
          </a:p>
        </p:txBody>
      </p:sp>
      <p:pic>
        <p:nvPicPr>
          <p:cNvPr id="2050" name="Picture 2">
            <a:extLst>
              <a:ext uri="{FF2B5EF4-FFF2-40B4-BE49-F238E27FC236}">
                <a16:creationId xmlns:a16="http://schemas.microsoft.com/office/drawing/2014/main" id="{ABE03564-3D51-90DD-DD88-F7798A12F64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29120" t="25441" r="48187" b="15611"/>
          <a:stretch>
            <a:fillRect/>
          </a:stretch>
        </p:blipFill>
        <p:spPr bwMode="auto">
          <a:xfrm>
            <a:off x="10200852" y="3639661"/>
            <a:ext cx="1543050" cy="234861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TextBox 6">
            <a:extLst>
              <a:ext uri="{FF2B5EF4-FFF2-40B4-BE49-F238E27FC236}">
                <a16:creationId xmlns:a16="http://schemas.microsoft.com/office/drawing/2014/main" id="{C90E3987-F06F-AF9D-40A1-313E77993003}"/>
              </a:ext>
            </a:extLst>
          </p:cNvPr>
          <p:cNvSpPr txBox="1"/>
          <p:nvPr/>
        </p:nvSpPr>
        <p:spPr>
          <a:xfrm>
            <a:off x="10243059" y="5990817"/>
            <a:ext cx="1500843" cy="230832"/>
          </a:xfrm>
          <a:prstGeom prst="rect">
            <a:avLst/>
          </a:prstGeom>
          <a:noFill/>
        </p:spPr>
        <p:txBody>
          <a:bodyPr wrap="square" rtlCol="0">
            <a:spAutoFit/>
          </a:bodyPr>
          <a:lstStyle/>
          <a:p>
            <a:pPr algn="ctr">
              <a:defRPr/>
            </a:pPr>
            <a:r>
              <a:rPr lang="en-US" sz="900" b="0" kern="1200" dirty="0">
                <a:solidFill>
                  <a:schemeClr val="tx1">
                    <a:lumMod val="85000"/>
                    <a:lumOff val="15000"/>
                  </a:schemeClr>
                </a:solidFill>
                <a:effectLst/>
                <a:latin typeface="Roboto" panose="02000000000000000000" pitchFamily="2" charset="0"/>
                <a:ea typeface="Roboto" panose="02000000000000000000" pitchFamily="2" charset="0"/>
                <a:cs typeface="+mn-cs"/>
              </a:rPr>
              <a:t>Ad page 1/2</a:t>
            </a:r>
          </a:p>
        </p:txBody>
      </p:sp>
      <p:sp>
        <p:nvSpPr>
          <p:cNvPr id="8" name="TextBox 7">
            <a:extLst>
              <a:ext uri="{FF2B5EF4-FFF2-40B4-BE49-F238E27FC236}">
                <a16:creationId xmlns:a16="http://schemas.microsoft.com/office/drawing/2014/main" id="{C0F5D891-0764-9A33-7A61-4F95F0F27D0B}"/>
              </a:ext>
            </a:extLst>
          </p:cNvPr>
          <p:cNvSpPr txBox="1"/>
          <p:nvPr/>
        </p:nvSpPr>
        <p:spPr>
          <a:xfrm>
            <a:off x="1801492" y="708437"/>
            <a:ext cx="4950308" cy="400110"/>
          </a:xfrm>
          <a:prstGeom prst="rect">
            <a:avLst/>
          </a:prstGeom>
          <a:noFill/>
        </p:spPr>
        <p:txBody>
          <a:bodyPr wrap="square" rtlCol="0">
            <a:spAutoFit/>
          </a:bodyPr>
          <a:lstStyle/>
          <a:p>
            <a:r>
              <a:rPr lang="en-US" sz="2000" b="1" dirty="0">
                <a:solidFill>
                  <a:schemeClr val="bg1"/>
                </a:solidFill>
                <a:latin typeface="Roboto" panose="02000000000000000000" pitchFamily="2" charset="0"/>
                <a:ea typeface="Roboto" panose="02000000000000000000" pitchFamily="2" charset="0"/>
                <a:cs typeface="Roboto" panose="02000000000000000000" pitchFamily="2" charset="0"/>
              </a:rPr>
              <a:t>ADVERTISING IN THE EXHIBITION GUIDE</a:t>
            </a:r>
          </a:p>
        </p:txBody>
      </p:sp>
      <p:pic>
        <p:nvPicPr>
          <p:cNvPr id="2054" name="Picture 6" descr="Picture background">
            <a:extLst>
              <a:ext uri="{FF2B5EF4-FFF2-40B4-BE49-F238E27FC236}">
                <a16:creationId xmlns:a16="http://schemas.microsoft.com/office/drawing/2014/main" id="{AC29CB55-FBD0-AE55-4459-822C472CB139}"/>
              </a:ext>
            </a:extLst>
          </p:cNvPr>
          <p:cNvPicPr>
            <a:picLocks noChangeAspect="1" noChangeArrowheads="1"/>
          </p:cNvPicPr>
          <p:nvPr/>
        </p:nvPicPr>
        <p:blipFill>
          <a:blip r:embed="rId12">
            <a:lum bright="70000" contrast="-70000"/>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99535" y="559278"/>
            <a:ext cx="986967" cy="549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433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63EA7F-F650-0A0A-2A6D-70E33967D30C}"/>
              </a:ext>
            </a:extLst>
          </p:cNvPr>
          <p:cNvSpPr/>
          <p:nvPr/>
        </p:nvSpPr>
        <p:spPr>
          <a:xfrm>
            <a:off x="0" y="0"/>
            <a:ext cx="12221418" cy="6858000"/>
          </a:xfrm>
          <a:prstGeom prst="rect">
            <a:avLst/>
          </a:prstGeom>
          <a:gradFill>
            <a:gsLst>
              <a:gs pos="0">
                <a:srgbClr val="EC6503"/>
              </a:gs>
              <a:gs pos="55000">
                <a:srgbClr val="D05A02"/>
              </a:gs>
              <a:gs pos="100000">
                <a:srgbClr val="A6480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Прямоугольник: скругленные углы 21">
            <a:extLst>
              <a:ext uri="{FF2B5EF4-FFF2-40B4-BE49-F238E27FC236}">
                <a16:creationId xmlns:a16="http://schemas.microsoft.com/office/drawing/2014/main" id="{A696A546-5241-431E-13BE-08DC9DE1368E}"/>
              </a:ext>
            </a:extLst>
          </p:cNvPr>
          <p:cNvSpPr/>
          <p:nvPr/>
        </p:nvSpPr>
        <p:spPr>
          <a:xfrm>
            <a:off x="1189413" y="2683228"/>
            <a:ext cx="6761642" cy="3382505"/>
          </a:xfrm>
          <a:prstGeom prst="roundRect">
            <a:avLst>
              <a:gd name="adj" fmla="val 12098"/>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3">
            <a:extLst>
              <a:ext uri="{FF2B5EF4-FFF2-40B4-BE49-F238E27FC236}">
                <a16:creationId xmlns:a16="http://schemas.microsoft.com/office/drawing/2014/main" id="{B80154B2-D821-A2C4-9517-0CC294A43E95}"/>
              </a:ext>
            </a:extLst>
          </p:cNvPr>
          <p:cNvSpPr/>
          <p:nvPr/>
        </p:nvSpPr>
        <p:spPr>
          <a:xfrm>
            <a:off x="0" y="-1235"/>
            <a:ext cx="847015" cy="6858000"/>
          </a:xfrm>
          <a:prstGeom prst="rect">
            <a:avLst/>
          </a:prstGeom>
          <a:solidFill>
            <a:srgbClr val="172C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C41218A-CDB3-82ED-B2EC-B69F5B5725A1}"/>
              </a:ext>
            </a:extLst>
          </p:cNvPr>
          <p:cNvSpPr/>
          <p:nvPr/>
        </p:nvSpPr>
        <p:spPr>
          <a:xfrm>
            <a:off x="8234982" y="-1235"/>
            <a:ext cx="3677998" cy="6859235"/>
          </a:xfrm>
          <a:prstGeom prst="rect">
            <a:avLst/>
          </a:prstGeom>
          <a:gradFill flip="none" rotWithShape="1">
            <a:gsLst>
              <a:gs pos="0">
                <a:schemeClr val="bg1">
                  <a:lumMod val="85000"/>
                </a:schemeClr>
              </a:gs>
              <a:gs pos="50000">
                <a:schemeClr val="bg2"/>
              </a:gs>
              <a:gs pos="99000">
                <a:schemeClr val="bg1"/>
              </a:gs>
            </a:gsLst>
            <a:path path="circle">
              <a:fillToRect l="50000" t="50000" r="50000" b="50000"/>
            </a:path>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CA5D7A5-98A6-F928-6E86-D1CBF971F4E4}"/>
              </a:ext>
            </a:extLst>
          </p:cNvPr>
          <p:cNvSpPr txBox="1"/>
          <p:nvPr/>
        </p:nvSpPr>
        <p:spPr>
          <a:xfrm rot="16200000">
            <a:off x="-870792" y="4519181"/>
            <a:ext cx="259077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Exhibition advertising opportunities</a:t>
            </a:r>
            <a:endParaRPr kumimoji="0" lang="ru-RU"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aphicFrame>
        <p:nvGraphicFramePr>
          <p:cNvPr id="6" name="Таблица 5">
            <a:extLst>
              <a:ext uri="{FF2B5EF4-FFF2-40B4-BE49-F238E27FC236}">
                <a16:creationId xmlns:a16="http://schemas.microsoft.com/office/drawing/2014/main" id="{184990D2-22B9-09B2-8769-76BEBB4C9767}"/>
              </a:ext>
            </a:extLst>
          </p:cNvPr>
          <p:cNvGraphicFramePr>
            <a:graphicFrameLocks noGrp="1"/>
          </p:cNvGraphicFramePr>
          <p:nvPr>
            <p:extLst>
              <p:ext uri="{D42A27DB-BD31-4B8C-83A1-F6EECF244321}">
                <p14:modId xmlns:p14="http://schemas.microsoft.com/office/powerpoint/2010/main" val="1221966743"/>
              </p:ext>
            </p:extLst>
          </p:nvPr>
        </p:nvGraphicFramePr>
        <p:xfrm>
          <a:off x="1415328" y="2760209"/>
          <a:ext cx="6321653" cy="3196524"/>
        </p:xfrm>
        <a:graphic>
          <a:graphicData uri="http://schemas.openxmlformats.org/drawingml/2006/table">
            <a:tbl>
              <a:tblPr firstRow="1" bandRow="1">
                <a:tableStyleId>{5C22544A-7EE6-4342-B048-85BDC9FD1C3A}</a:tableStyleId>
              </a:tblPr>
              <a:tblGrid>
                <a:gridCol w="460847">
                  <a:extLst>
                    <a:ext uri="{9D8B030D-6E8A-4147-A177-3AD203B41FA5}">
                      <a16:colId xmlns:a16="http://schemas.microsoft.com/office/drawing/2014/main" val="3818540018"/>
                    </a:ext>
                  </a:extLst>
                </a:gridCol>
                <a:gridCol w="4591300">
                  <a:extLst>
                    <a:ext uri="{9D8B030D-6E8A-4147-A177-3AD203B41FA5}">
                      <a16:colId xmlns:a16="http://schemas.microsoft.com/office/drawing/2014/main" val="913392661"/>
                    </a:ext>
                  </a:extLst>
                </a:gridCol>
                <a:gridCol w="1269506">
                  <a:extLst>
                    <a:ext uri="{9D8B030D-6E8A-4147-A177-3AD203B41FA5}">
                      <a16:colId xmlns:a16="http://schemas.microsoft.com/office/drawing/2014/main" val="1959174110"/>
                    </a:ext>
                  </a:extLst>
                </a:gridCol>
              </a:tblGrid>
              <a:tr h="391332">
                <a:tc>
                  <a:txBody>
                    <a:bodyPr/>
                    <a:lstStyle/>
                    <a:p>
                      <a:pPr algn="ctr"/>
                      <a:r>
                        <a:rPr lang="en-US" sz="1200" b="0" kern="1200" dirty="0">
                          <a:solidFill>
                            <a:srgbClr val="EC6503"/>
                          </a:solidFill>
                          <a:effectLst/>
                          <a:latin typeface="Roboto" panose="02000000000000000000" pitchFamily="2" charset="0"/>
                          <a:ea typeface="Roboto" panose="02000000000000000000" pitchFamily="2" charset="0"/>
                          <a:cs typeface="+mn-cs"/>
                        </a:rPr>
                        <a:t>4.1</a:t>
                      </a:r>
                      <a:endParaRPr lang="en-US" sz="1000" b="0" dirty="0">
                        <a:solidFill>
                          <a:srgbClr val="EC6503"/>
                        </a:solidFill>
                        <a:latin typeface="Roboto" panose="02000000000000000000" pitchFamily="2" charset="0"/>
                        <a:ea typeface="Roboto" panose="02000000000000000000" pitchFamily="2"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200" b="0" kern="1200" dirty="0">
                          <a:solidFill>
                            <a:srgbClr val="EC6503"/>
                          </a:solidFill>
                          <a:effectLst/>
                          <a:latin typeface="Roboto" panose="02000000000000000000" pitchFamily="2" charset="0"/>
                          <a:ea typeface="Roboto" panose="02000000000000000000" pitchFamily="2" charset="0"/>
                          <a:cs typeface="+mn-cs"/>
                        </a:rPr>
                        <a:t>Advertising concrete structure 2x3 m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b="1" kern="1200" dirty="0">
                          <a:solidFill>
                            <a:srgbClr val="172C51"/>
                          </a:solidFill>
                          <a:effectLst/>
                          <a:latin typeface="Roboto" panose="02000000000000000000" pitchFamily="2" charset="0"/>
                          <a:ea typeface="Roboto" panose="02000000000000000000" pitchFamily="2" charset="0"/>
                          <a:cs typeface="+mn-cs"/>
                        </a:rPr>
                        <a:t>571</a:t>
                      </a:r>
                      <a:r>
                        <a:rPr lang="ru-RU" sz="1400" b="1" kern="1200" dirty="0">
                          <a:solidFill>
                            <a:srgbClr val="172C51"/>
                          </a:solidFill>
                          <a:effectLst/>
                          <a:latin typeface="Roboto" panose="02000000000000000000" pitchFamily="2" charset="0"/>
                          <a:ea typeface="Roboto" panose="02000000000000000000" pitchFamily="2" charset="0"/>
                          <a:cs typeface="+mn-cs"/>
                        </a:rPr>
                        <a:t> </a:t>
                      </a:r>
                      <a:r>
                        <a:rPr lang="en-US" sz="1100" b="1" kern="1200" dirty="0">
                          <a:solidFill>
                            <a:srgbClr val="172C51"/>
                          </a:solidFill>
                          <a:effectLst/>
                          <a:latin typeface="Roboto" panose="02000000000000000000" pitchFamily="2" charset="0"/>
                          <a:ea typeface="Roboto" panose="02000000000000000000" pitchFamily="2" charset="0"/>
                          <a:cs typeface="+mn-cs"/>
                        </a:rPr>
                        <a:t>euro</a:t>
                      </a:r>
                      <a:endParaRPr lang="en-US" sz="1400" b="1" dirty="0">
                        <a:solidFill>
                          <a:srgbClr val="172C51"/>
                        </a:solidFill>
                        <a:latin typeface="Roboto" panose="02000000000000000000" pitchFamily="2"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777470576"/>
                  </a:ext>
                </a:extLst>
              </a:tr>
              <a:tr h="391332">
                <a:tc>
                  <a:txBody>
                    <a:bodyPr/>
                    <a:lstStyle/>
                    <a:p>
                      <a:pPr algn="ctr"/>
                      <a:r>
                        <a:rPr lang="en-US" sz="1200" b="0" dirty="0">
                          <a:solidFill>
                            <a:srgbClr val="EC6503"/>
                          </a:solidFill>
                          <a:latin typeface="Roboto" panose="02000000000000000000" pitchFamily="2" charset="0"/>
                          <a:ea typeface="Roboto" panose="02000000000000000000" pitchFamily="2" charset="0"/>
                        </a:rPr>
                        <a:t>4.2</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200" b="0" dirty="0">
                          <a:solidFill>
                            <a:srgbClr val="EC6503"/>
                          </a:solidFill>
                          <a:latin typeface="Roboto" panose="02000000000000000000" pitchFamily="2" charset="0"/>
                          <a:ea typeface="Roboto" panose="02000000000000000000" pitchFamily="2" charset="0"/>
                        </a:rPr>
                        <a:t>Advertising concrete structure 3x3 m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b="1" dirty="0">
                          <a:solidFill>
                            <a:srgbClr val="172C51"/>
                          </a:solidFill>
                          <a:latin typeface="Roboto" panose="02000000000000000000" pitchFamily="2" charset="0"/>
                          <a:ea typeface="Roboto" panose="02000000000000000000" pitchFamily="2" charset="0"/>
                        </a:rPr>
                        <a:t>850</a:t>
                      </a:r>
                      <a:r>
                        <a:rPr lang="ru-RU" sz="1400" b="1" dirty="0">
                          <a:solidFill>
                            <a:srgbClr val="172C51"/>
                          </a:solidFill>
                          <a:latin typeface="Roboto" panose="02000000000000000000" pitchFamily="2" charset="0"/>
                          <a:ea typeface="Roboto" panose="02000000000000000000" pitchFamily="2" charset="0"/>
                        </a:rPr>
                        <a:t> </a:t>
                      </a:r>
                      <a:r>
                        <a:rPr lang="en-US" sz="1100" b="1" dirty="0">
                          <a:solidFill>
                            <a:srgbClr val="172C51"/>
                          </a:solidFill>
                          <a:latin typeface="Roboto" panose="02000000000000000000" pitchFamily="2" charset="0"/>
                          <a:ea typeface="Roboto" panose="02000000000000000000" pitchFamily="2" charset="0"/>
                        </a:rPr>
                        <a:t>euro</a:t>
                      </a:r>
                      <a:endParaRPr lang="en-US" sz="1400" b="1" dirty="0">
                        <a:solidFill>
                          <a:srgbClr val="172C51"/>
                        </a:solidFill>
                        <a:latin typeface="Roboto" panose="02000000000000000000" pitchFamily="2"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306849181"/>
                  </a:ext>
                </a:extLst>
              </a:tr>
              <a:tr h="391332">
                <a:tc>
                  <a:txBody>
                    <a:bodyPr/>
                    <a:lstStyle/>
                    <a:p>
                      <a:pPr algn="ctr"/>
                      <a:r>
                        <a:rPr lang="en-US" sz="1200" b="0" dirty="0">
                          <a:solidFill>
                            <a:srgbClr val="EC6503"/>
                          </a:solidFill>
                          <a:latin typeface="Roboto" panose="02000000000000000000" pitchFamily="2" charset="0"/>
                          <a:ea typeface="Roboto" panose="02000000000000000000" pitchFamily="2" charset="0"/>
                        </a:rPr>
                        <a:t>4.3</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200" b="0" dirty="0">
                          <a:solidFill>
                            <a:srgbClr val="EC6503"/>
                          </a:solidFill>
                          <a:latin typeface="Roboto" panose="02000000000000000000" pitchFamily="2" charset="0"/>
                          <a:ea typeface="Roboto" panose="02000000000000000000" pitchFamily="2" charset="0"/>
                        </a:rPr>
                        <a:t>Advertising concrete structure 4x3 m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b="1" dirty="0">
                          <a:solidFill>
                            <a:srgbClr val="172C51"/>
                          </a:solidFill>
                          <a:latin typeface="Roboto" panose="02000000000000000000" pitchFamily="2" charset="0"/>
                          <a:ea typeface="Roboto" panose="02000000000000000000" pitchFamily="2" charset="0"/>
                        </a:rPr>
                        <a:t>1 000</a:t>
                      </a:r>
                      <a:r>
                        <a:rPr lang="ru-RU" sz="1400" b="1" dirty="0">
                          <a:solidFill>
                            <a:srgbClr val="172C51"/>
                          </a:solidFill>
                          <a:latin typeface="Roboto" panose="02000000000000000000" pitchFamily="2" charset="0"/>
                          <a:ea typeface="Roboto" panose="02000000000000000000" pitchFamily="2" charset="0"/>
                        </a:rPr>
                        <a:t> </a:t>
                      </a:r>
                      <a:r>
                        <a:rPr lang="en-US" sz="1100" b="1" dirty="0">
                          <a:solidFill>
                            <a:srgbClr val="172C51"/>
                          </a:solidFill>
                          <a:latin typeface="Roboto" panose="02000000000000000000" pitchFamily="2" charset="0"/>
                          <a:ea typeface="Roboto" panose="02000000000000000000" pitchFamily="2" charset="0"/>
                        </a:rPr>
                        <a:t>euro</a:t>
                      </a:r>
                      <a:endParaRPr lang="en-US" sz="1400" b="1" dirty="0">
                        <a:solidFill>
                          <a:srgbClr val="172C51"/>
                        </a:solidFill>
                        <a:latin typeface="Roboto" panose="02000000000000000000" pitchFamily="2"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182827918"/>
                  </a:ext>
                </a:extLst>
              </a:tr>
              <a:tr h="391332">
                <a:tc>
                  <a:txBody>
                    <a:bodyPr/>
                    <a:lstStyle/>
                    <a:p>
                      <a:pPr algn="ctr"/>
                      <a:r>
                        <a:rPr lang="en-US" sz="1200" b="0" dirty="0">
                          <a:solidFill>
                            <a:srgbClr val="EC6503"/>
                          </a:solidFill>
                          <a:latin typeface="Roboto" panose="02000000000000000000" pitchFamily="2" charset="0"/>
                          <a:ea typeface="Roboto" panose="02000000000000000000" pitchFamily="2" charset="0"/>
                        </a:rPr>
                        <a:t>4.4</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200" b="0" dirty="0">
                          <a:solidFill>
                            <a:srgbClr val="EC6503"/>
                          </a:solidFill>
                          <a:latin typeface="Roboto" panose="02000000000000000000" pitchFamily="2" charset="0"/>
                          <a:ea typeface="Roboto" panose="02000000000000000000" pitchFamily="2" charset="0"/>
                        </a:rPr>
                        <a:t>Advertising concrete structure 6x3 m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b="1" dirty="0">
                          <a:solidFill>
                            <a:srgbClr val="172C51"/>
                          </a:solidFill>
                          <a:latin typeface="Roboto" panose="02000000000000000000" pitchFamily="2" charset="0"/>
                          <a:ea typeface="Roboto" panose="02000000000000000000" pitchFamily="2" charset="0"/>
                        </a:rPr>
                        <a:t>1 500</a:t>
                      </a:r>
                      <a:r>
                        <a:rPr lang="ru-RU" sz="1400" b="1" dirty="0">
                          <a:solidFill>
                            <a:srgbClr val="172C51"/>
                          </a:solidFill>
                          <a:latin typeface="Roboto" panose="02000000000000000000" pitchFamily="2" charset="0"/>
                          <a:ea typeface="Roboto" panose="02000000000000000000" pitchFamily="2" charset="0"/>
                        </a:rPr>
                        <a:t> </a:t>
                      </a:r>
                      <a:r>
                        <a:rPr lang="en-US" sz="1100" b="1" dirty="0">
                          <a:solidFill>
                            <a:srgbClr val="172C51"/>
                          </a:solidFill>
                          <a:latin typeface="Roboto" panose="02000000000000000000" pitchFamily="2" charset="0"/>
                          <a:ea typeface="Roboto" panose="02000000000000000000" pitchFamily="2" charset="0"/>
                        </a:rPr>
                        <a:t>euro</a:t>
                      </a:r>
                      <a:endParaRPr lang="en-US" sz="1400" b="1" dirty="0">
                        <a:solidFill>
                          <a:srgbClr val="172C51"/>
                        </a:solidFill>
                        <a:latin typeface="Roboto" panose="02000000000000000000" pitchFamily="2"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609747929"/>
                  </a:ext>
                </a:extLst>
              </a:tr>
              <a:tr h="391332">
                <a:tc>
                  <a:txBody>
                    <a:bodyPr/>
                    <a:lstStyle/>
                    <a:p>
                      <a:pPr algn="ctr"/>
                      <a:r>
                        <a:rPr lang="en-US" sz="1200" b="0" dirty="0">
                          <a:solidFill>
                            <a:srgbClr val="EC6503"/>
                          </a:solidFill>
                          <a:latin typeface="Roboto" panose="02000000000000000000" pitchFamily="2" charset="0"/>
                          <a:ea typeface="Roboto" panose="02000000000000000000" pitchFamily="2" charset="0"/>
                        </a:rPr>
                        <a:t>4.5</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200" b="0" dirty="0">
                          <a:solidFill>
                            <a:srgbClr val="EC6503"/>
                          </a:solidFill>
                          <a:latin typeface="Roboto" panose="02000000000000000000" pitchFamily="2" charset="0"/>
                          <a:ea typeface="Roboto" panose="02000000000000000000" pitchFamily="2" charset="0"/>
                        </a:rPr>
                        <a:t>Triangular banner 2x3 m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b="1" dirty="0">
                          <a:solidFill>
                            <a:srgbClr val="172C51"/>
                          </a:solidFill>
                          <a:latin typeface="Roboto" panose="02000000000000000000" pitchFamily="2" charset="0"/>
                          <a:ea typeface="Roboto" panose="02000000000000000000" pitchFamily="2" charset="0"/>
                        </a:rPr>
                        <a:t>1 230</a:t>
                      </a:r>
                      <a:r>
                        <a:rPr lang="ru-RU" sz="1400" b="1" dirty="0">
                          <a:solidFill>
                            <a:srgbClr val="172C51"/>
                          </a:solidFill>
                          <a:latin typeface="Roboto" panose="02000000000000000000" pitchFamily="2" charset="0"/>
                          <a:ea typeface="Roboto" panose="02000000000000000000" pitchFamily="2" charset="0"/>
                        </a:rPr>
                        <a:t> </a:t>
                      </a:r>
                      <a:r>
                        <a:rPr lang="en-US" sz="1100" b="1" dirty="0">
                          <a:solidFill>
                            <a:srgbClr val="172C51"/>
                          </a:solidFill>
                          <a:latin typeface="Roboto" panose="02000000000000000000" pitchFamily="2" charset="0"/>
                          <a:ea typeface="Roboto" panose="02000000000000000000" pitchFamily="2" charset="0"/>
                        </a:rPr>
                        <a:t>euro</a:t>
                      </a:r>
                      <a:endParaRPr lang="en-US" sz="1400" b="1" dirty="0">
                        <a:solidFill>
                          <a:srgbClr val="172C51"/>
                        </a:solidFill>
                        <a:latin typeface="Roboto" panose="02000000000000000000" pitchFamily="2"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692941347"/>
                  </a:ext>
                </a:extLst>
              </a:tr>
              <a:tr h="391332">
                <a:tc>
                  <a:txBody>
                    <a:bodyPr/>
                    <a:lstStyle/>
                    <a:p>
                      <a:pPr algn="ctr"/>
                      <a:r>
                        <a:rPr lang="en-US" sz="1200" b="0" dirty="0">
                          <a:solidFill>
                            <a:srgbClr val="EC6503"/>
                          </a:solidFill>
                          <a:latin typeface="Roboto" panose="02000000000000000000" pitchFamily="2" charset="0"/>
                          <a:ea typeface="Roboto" panose="02000000000000000000" pitchFamily="2" charset="0"/>
                        </a:rPr>
                        <a:t>4.6</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200" b="0" dirty="0">
                          <a:solidFill>
                            <a:srgbClr val="EC6503"/>
                          </a:solidFill>
                          <a:latin typeface="Roboto" panose="02000000000000000000" pitchFamily="2" charset="0"/>
                          <a:ea typeface="Roboto" panose="02000000000000000000" pitchFamily="2" charset="0"/>
                        </a:rPr>
                        <a:t>Four-sided banner 2x3 m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b="1" dirty="0">
                          <a:solidFill>
                            <a:srgbClr val="172C51"/>
                          </a:solidFill>
                          <a:latin typeface="Roboto" panose="02000000000000000000" pitchFamily="2" charset="0"/>
                          <a:ea typeface="Roboto" panose="02000000000000000000" pitchFamily="2" charset="0"/>
                        </a:rPr>
                        <a:t>1 350</a:t>
                      </a:r>
                      <a:r>
                        <a:rPr lang="ru-RU" sz="1400" b="1" dirty="0">
                          <a:solidFill>
                            <a:srgbClr val="172C51"/>
                          </a:solidFill>
                          <a:latin typeface="Roboto" panose="02000000000000000000" pitchFamily="2" charset="0"/>
                          <a:ea typeface="Roboto" panose="02000000000000000000" pitchFamily="2" charset="0"/>
                        </a:rPr>
                        <a:t> </a:t>
                      </a:r>
                      <a:r>
                        <a:rPr lang="en-US" sz="1100" b="1" dirty="0">
                          <a:solidFill>
                            <a:srgbClr val="172C51"/>
                          </a:solidFill>
                          <a:latin typeface="Roboto" panose="02000000000000000000" pitchFamily="2" charset="0"/>
                          <a:ea typeface="Roboto" panose="02000000000000000000" pitchFamily="2" charset="0"/>
                        </a:rPr>
                        <a:t>euro</a:t>
                      </a:r>
                      <a:endParaRPr lang="en-US" sz="1400" b="1" dirty="0">
                        <a:solidFill>
                          <a:srgbClr val="172C51"/>
                        </a:solidFill>
                        <a:latin typeface="Roboto" panose="02000000000000000000" pitchFamily="2"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96755657"/>
                  </a:ext>
                </a:extLst>
              </a:tr>
              <a:tr h="391332">
                <a:tc>
                  <a:txBody>
                    <a:bodyPr/>
                    <a:lstStyle/>
                    <a:p>
                      <a:pPr algn="ctr"/>
                      <a:r>
                        <a:rPr lang="en-US" sz="1200" b="0" dirty="0">
                          <a:solidFill>
                            <a:srgbClr val="EC6503"/>
                          </a:solidFill>
                          <a:latin typeface="Roboto" panose="02000000000000000000" pitchFamily="2" charset="0"/>
                          <a:ea typeface="Roboto" panose="02000000000000000000" pitchFamily="2" charset="0"/>
                        </a:rPr>
                        <a:t>4.7</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200" b="0" dirty="0">
                          <a:solidFill>
                            <a:srgbClr val="EC6503"/>
                          </a:solidFill>
                          <a:latin typeface="Roboto" panose="02000000000000000000" pitchFamily="2" charset="0"/>
                          <a:ea typeface="Roboto" panose="02000000000000000000" pitchFamily="2" charset="0"/>
                        </a:rPr>
                        <a:t>Outdoor lightbox, 1.23x2.5 m, one side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b="1" dirty="0">
                          <a:solidFill>
                            <a:srgbClr val="172C51"/>
                          </a:solidFill>
                          <a:latin typeface="Roboto" panose="02000000000000000000" pitchFamily="2" charset="0"/>
                          <a:ea typeface="Roboto" panose="02000000000000000000" pitchFamily="2" charset="0"/>
                        </a:rPr>
                        <a:t>250</a:t>
                      </a:r>
                      <a:r>
                        <a:rPr lang="ru-RU" sz="1400" b="1" dirty="0">
                          <a:solidFill>
                            <a:srgbClr val="172C51"/>
                          </a:solidFill>
                          <a:latin typeface="Roboto" panose="02000000000000000000" pitchFamily="2" charset="0"/>
                          <a:ea typeface="Roboto" panose="02000000000000000000" pitchFamily="2" charset="0"/>
                        </a:rPr>
                        <a:t> </a:t>
                      </a:r>
                      <a:r>
                        <a:rPr lang="en-US" sz="1100" b="1" dirty="0">
                          <a:solidFill>
                            <a:srgbClr val="172C51"/>
                          </a:solidFill>
                          <a:latin typeface="Roboto" panose="02000000000000000000" pitchFamily="2" charset="0"/>
                          <a:ea typeface="Roboto" panose="02000000000000000000" pitchFamily="2" charset="0"/>
                        </a:rPr>
                        <a:t>euro</a:t>
                      </a:r>
                      <a:endParaRPr lang="en-US" sz="1400" b="1" dirty="0">
                        <a:solidFill>
                          <a:srgbClr val="172C51"/>
                        </a:solidFill>
                        <a:latin typeface="Roboto" panose="02000000000000000000" pitchFamily="2"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595167917"/>
                  </a:ext>
                </a:extLst>
              </a:tr>
              <a:tr h="391332">
                <a:tc>
                  <a:txBody>
                    <a:bodyPr/>
                    <a:lstStyle/>
                    <a:p>
                      <a:pPr algn="ctr"/>
                      <a:r>
                        <a:rPr lang="en-US" sz="1200" b="0" dirty="0">
                          <a:solidFill>
                            <a:srgbClr val="EC6503"/>
                          </a:solidFill>
                          <a:latin typeface="Roboto" panose="02000000000000000000" pitchFamily="2" charset="0"/>
                          <a:ea typeface="Roboto" panose="02000000000000000000" pitchFamily="2" charset="0"/>
                        </a:rPr>
                        <a:t>4.9</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200" b="0" dirty="0">
                          <a:solidFill>
                            <a:srgbClr val="EC6503"/>
                          </a:solidFill>
                          <a:latin typeface="Roboto" panose="02000000000000000000" pitchFamily="2" charset="0"/>
                          <a:ea typeface="Roboto" panose="02000000000000000000" pitchFamily="2" charset="0"/>
                        </a:rPr>
                        <a:t>Advertising video on the screen on the facade of pavilion 1,</a:t>
                      </a:r>
                    </a:p>
                    <a:p>
                      <a:pPr algn="ctr"/>
                      <a:r>
                        <a:rPr lang="en-US" sz="1200" b="0" dirty="0">
                          <a:solidFill>
                            <a:srgbClr val="EC6503"/>
                          </a:solidFill>
                          <a:latin typeface="Roboto" panose="02000000000000000000" pitchFamily="2" charset="0"/>
                          <a:ea typeface="Roboto" panose="02000000000000000000" pitchFamily="2" charset="0"/>
                        </a:rPr>
                        <a:t>10 sec (for 5 days)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b="1" dirty="0">
                          <a:solidFill>
                            <a:srgbClr val="172C51"/>
                          </a:solidFill>
                          <a:latin typeface="Roboto" panose="02000000000000000000" pitchFamily="2" charset="0"/>
                          <a:ea typeface="Roboto" panose="02000000000000000000" pitchFamily="2" charset="0"/>
                        </a:rPr>
                        <a:t>1 565</a:t>
                      </a:r>
                      <a:r>
                        <a:rPr lang="ru-RU" sz="1400" b="1" dirty="0">
                          <a:solidFill>
                            <a:srgbClr val="172C51"/>
                          </a:solidFill>
                          <a:latin typeface="Roboto" panose="02000000000000000000" pitchFamily="2" charset="0"/>
                          <a:ea typeface="Roboto" panose="02000000000000000000" pitchFamily="2" charset="0"/>
                        </a:rPr>
                        <a:t> </a:t>
                      </a:r>
                      <a:r>
                        <a:rPr lang="en-US" sz="1100" b="1" dirty="0">
                          <a:solidFill>
                            <a:srgbClr val="172C51"/>
                          </a:solidFill>
                          <a:latin typeface="Roboto" panose="02000000000000000000" pitchFamily="2" charset="0"/>
                          <a:ea typeface="Roboto" panose="02000000000000000000" pitchFamily="2" charset="0"/>
                        </a:rPr>
                        <a:t>euro</a:t>
                      </a:r>
                      <a:endParaRPr lang="en-US" sz="1400" b="1" dirty="0">
                        <a:solidFill>
                          <a:srgbClr val="172C51"/>
                        </a:solidFill>
                        <a:latin typeface="Roboto" panose="02000000000000000000" pitchFamily="2"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420791079"/>
                  </a:ext>
                </a:extLst>
              </a:tr>
            </a:tbl>
          </a:graphicData>
        </a:graphic>
      </p:graphicFrame>
      <p:pic>
        <p:nvPicPr>
          <p:cNvPr id="28" name="Рисунок 27">
            <a:extLst>
              <a:ext uri="{FF2B5EF4-FFF2-40B4-BE49-F238E27FC236}">
                <a16:creationId xmlns:a16="http://schemas.microsoft.com/office/drawing/2014/main" id="{527DAB62-EF50-81BE-0325-96D7161DEE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93545" y="1811253"/>
            <a:ext cx="833874" cy="359925"/>
          </a:xfrm>
          <a:prstGeom prst="rect">
            <a:avLst/>
          </a:prstGeom>
        </p:spPr>
      </p:pic>
      <p:pic>
        <p:nvPicPr>
          <p:cNvPr id="29" name="Рисунок 28">
            <a:extLst>
              <a:ext uri="{FF2B5EF4-FFF2-40B4-BE49-F238E27FC236}">
                <a16:creationId xmlns:a16="http://schemas.microsoft.com/office/drawing/2014/main" id="{83E2BB67-F92C-B531-838B-DD12426A5E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20577" y="724458"/>
            <a:ext cx="1096839" cy="150954"/>
          </a:xfrm>
          <a:prstGeom prst="rect">
            <a:avLst/>
          </a:prstGeom>
        </p:spPr>
      </p:pic>
      <p:pic>
        <p:nvPicPr>
          <p:cNvPr id="3" name="Рисунок 2" descr="Крышка вправо со сплошной заливкой">
            <a:extLst>
              <a:ext uri="{FF2B5EF4-FFF2-40B4-BE49-F238E27FC236}">
                <a16:creationId xmlns:a16="http://schemas.microsoft.com/office/drawing/2014/main" id="{88935468-9377-7EAA-6AAF-7CD34EFCAE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86955" y="5895500"/>
            <a:ext cx="710985" cy="710985"/>
          </a:xfrm>
          <a:prstGeom prst="rect">
            <a:avLst/>
          </a:prstGeom>
        </p:spPr>
      </p:pic>
      <p:pic>
        <p:nvPicPr>
          <p:cNvPr id="5" name="Рисунок 4" descr="Крышка вправо со сплошной заливкой">
            <a:extLst>
              <a:ext uri="{FF2B5EF4-FFF2-40B4-BE49-F238E27FC236}">
                <a16:creationId xmlns:a16="http://schemas.microsoft.com/office/drawing/2014/main" id="{C0F18E17-34E6-55C9-3D67-CC61FA5948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86954" y="6065733"/>
            <a:ext cx="710985" cy="710985"/>
          </a:xfrm>
          <a:prstGeom prst="rect">
            <a:avLst/>
          </a:prstGeom>
        </p:spPr>
      </p:pic>
      <p:sp>
        <p:nvSpPr>
          <p:cNvPr id="35" name="TextBox 34">
            <a:extLst>
              <a:ext uri="{FF2B5EF4-FFF2-40B4-BE49-F238E27FC236}">
                <a16:creationId xmlns:a16="http://schemas.microsoft.com/office/drawing/2014/main" id="{7E27FBBF-CFFE-A057-E1AA-097F2787691F}"/>
              </a:ext>
            </a:extLst>
          </p:cNvPr>
          <p:cNvSpPr txBox="1"/>
          <p:nvPr/>
        </p:nvSpPr>
        <p:spPr>
          <a:xfrm>
            <a:off x="8321436" y="1643087"/>
            <a:ext cx="2164058" cy="230832"/>
          </a:xfrm>
          <a:prstGeom prst="rect">
            <a:avLst/>
          </a:prstGeom>
          <a:noFill/>
        </p:spPr>
        <p:txBody>
          <a:bodyPr wrap="square" rtlCol="0">
            <a:spAutoFit/>
          </a:bodyPr>
          <a:lstStyle/>
          <a:p>
            <a:pPr algn="ctr">
              <a:defRPr/>
            </a:pPr>
            <a:r>
              <a:rPr lang="en-US" sz="900" b="0" kern="1200" dirty="0">
                <a:solidFill>
                  <a:schemeClr val="tx1">
                    <a:lumMod val="85000"/>
                    <a:lumOff val="15000"/>
                  </a:schemeClr>
                </a:solidFill>
                <a:effectLst/>
                <a:latin typeface="Roboto" panose="02000000000000000000" pitchFamily="2" charset="0"/>
                <a:ea typeface="Roboto" panose="02000000000000000000" pitchFamily="2" charset="0"/>
                <a:cs typeface="+mn-cs"/>
              </a:rPr>
              <a:t>Advertising concrete structure </a:t>
            </a:r>
            <a:endParaRPr lang="ru-RU" sz="900"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7" name="TextBox 6">
            <a:extLst>
              <a:ext uri="{FF2B5EF4-FFF2-40B4-BE49-F238E27FC236}">
                <a16:creationId xmlns:a16="http://schemas.microsoft.com/office/drawing/2014/main" id="{449D3264-6FB1-DACF-8185-7B0792E4F160}"/>
              </a:ext>
            </a:extLst>
          </p:cNvPr>
          <p:cNvSpPr txBox="1"/>
          <p:nvPr/>
        </p:nvSpPr>
        <p:spPr>
          <a:xfrm>
            <a:off x="1801492" y="708437"/>
            <a:ext cx="4950308" cy="400110"/>
          </a:xfrm>
          <a:prstGeom prst="rect">
            <a:avLst/>
          </a:prstGeom>
          <a:noFill/>
        </p:spPr>
        <p:txBody>
          <a:bodyPr wrap="square" rtlCol="0">
            <a:spAutoFit/>
          </a:bodyPr>
          <a:lstStyle/>
          <a:p>
            <a:r>
              <a:rPr lang="en-US" sz="2000" b="1" dirty="0">
                <a:solidFill>
                  <a:schemeClr val="bg1"/>
                </a:solidFill>
                <a:latin typeface="Roboto" panose="02000000000000000000" pitchFamily="2" charset="0"/>
                <a:ea typeface="Roboto" panose="02000000000000000000" pitchFamily="2" charset="0"/>
                <a:cs typeface="Roboto" panose="02000000000000000000" pitchFamily="2" charset="0"/>
              </a:rPr>
              <a:t>ADVERTISING AT THE VENUE</a:t>
            </a:r>
          </a:p>
        </p:txBody>
      </p:sp>
      <p:pic>
        <p:nvPicPr>
          <p:cNvPr id="9" name="Рисунок 8" descr="Маркер контур">
            <a:extLst>
              <a:ext uri="{FF2B5EF4-FFF2-40B4-BE49-F238E27FC236}">
                <a16:creationId xmlns:a16="http://schemas.microsoft.com/office/drawing/2014/main" id="{9A974093-47F8-055B-0642-43AA1D0D410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99380" y="541786"/>
            <a:ext cx="710816" cy="710816"/>
          </a:xfrm>
          <a:prstGeom prst="rect">
            <a:avLst/>
          </a:prstGeom>
        </p:spPr>
      </p:pic>
      <p:sp>
        <p:nvSpPr>
          <p:cNvPr id="10" name="TextBox 9">
            <a:extLst>
              <a:ext uri="{FF2B5EF4-FFF2-40B4-BE49-F238E27FC236}">
                <a16:creationId xmlns:a16="http://schemas.microsoft.com/office/drawing/2014/main" id="{8ADA4BB7-EC4E-5AE7-522F-DE50BE3FF9D1}"/>
              </a:ext>
            </a:extLst>
          </p:cNvPr>
          <p:cNvSpPr txBox="1"/>
          <p:nvPr/>
        </p:nvSpPr>
        <p:spPr>
          <a:xfrm>
            <a:off x="1155453" y="1443645"/>
            <a:ext cx="6688055" cy="784830"/>
          </a:xfrm>
          <a:prstGeom prst="rect">
            <a:avLst/>
          </a:prstGeom>
          <a:noFill/>
        </p:spPr>
        <p:txBody>
          <a:bodyPr wrap="square" rtlCol="0">
            <a:spAutoFit/>
          </a:bodyPr>
          <a:lstStyle/>
          <a:p>
            <a:pPr marL="285750" indent="-285750">
              <a:buFont typeface="Arial" panose="020B0604020202020204" pitchFamily="34" charset="0"/>
              <a:buChar char="•"/>
            </a:pPr>
            <a:r>
              <a:rPr lang="en-US" sz="1400" b="1" i="0" u="none" strike="noStrike" dirty="0">
                <a:solidFill>
                  <a:schemeClr val="bg1"/>
                </a:solidFill>
                <a:effectLst/>
                <a:latin typeface="Roboto" panose="02000000000000000000" pitchFamily="2" charset="0"/>
                <a:ea typeface="Roboto" panose="02000000000000000000" pitchFamily="2" charset="0"/>
                <a:cs typeface="Roboto" panose="02000000000000000000" pitchFamily="2" charset="0"/>
              </a:rPr>
              <a:t>Ad structures in the street in front of the pavilion</a:t>
            </a:r>
          </a:p>
          <a:p>
            <a:endParaRPr lang="ru-RU" sz="700" dirty="0">
              <a:solidFill>
                <a:schemeClr val="bg1"/>
              </a:solidFill>
              <a:latin typeface="Roboto" panose="02000000000000000000" pitchFamily="2" charset="0"/>
              <a:ea typeface="Roboto" panose="02000000000000000000" pitchFamily="2" charset="0"/>
              <a:cs typeface="Roboto" panose="02000000000000000000" pitchFamily="2" charset="0"/>
            </a:endParaRPr>
          </a:p>
          <a:p>
            <a:r>
              <a:rPr lang="en-US" sz="1200" dirty="0">
                <a:solidFill>
                  <a:schemeClr val="bg1"/>
                </a:solidFill>
                <a:latin typeface="Roboto" panose="02000000000000000000" pitchFamily="2" charset="0"/>
                <a:ea typeface="Roboto" panose="02000000000000000000" pitchFamily="2" charset="0"/>
                <a:cs typeface="Roboto" panose="02000000000000000000" pitchFamily="2" charset="0"/>
              </a:rPr>
              <a:t>Outdoor advertising will allow you to interest visitors and draw attention to your company already on their way to the exhibition. Drive the maximum target audience to your stand.</a:t>
            </a:r>
          </a:p>
        </p:txBody>
      </p:sp>
      <p:pic>
        <p:nvPicPr>
          <p:cNvPr id="11" name="Рисунок 10" descr="Изображение выглядит как текст, строительство, Реклама, Рекламный щит&#10;&#10;Автоматически созданное описание">
            <a:extLst>
              <a:ext uri="{FF2B5EF4-FFF2-40B4-BE49-F238E27FC236}">
                <a16:creationId xmlns:a16="http://schemas.microsoft.com/office/drawing/2014/main" id="{6D845E91-AFC4-B89F-B6A9-A896E18ECD36}"/>
              </a:ext>
            </a:extLst>
          </p:cNvPr>
          <p:cNvPicPr>
            <a:picLocks noChangeAspect="1"/>
          </p:cNvPicPr>
          <p:nvPr/>
        </p:nvPicPr>
        <p:blipFill>
          <a:blip r:embed="rId10"/>
          <a:stretch>
            <a:fillRect/>
          </a:stretch>
        </p:blipFill>
        <p:spPr>
          <a:xfrm>
            <a:off x="8419576" y="235660"/>
            <a:ext cx="1886798" cy="1415099"/>
          </a:xfrm>
          <a:prstGeom prst="rect">
            <a:avLst/>
          </a:prstGeom>
        </p:spPr>
      </p:pic>
      <p:pic>
        <p:nvPicPr>
          <p:cNvPr id="12" name="Рисунок 11" descr="Изображение выглядит как небо, строительство, на открытом воздухе, музей&#10;&#10;Автоматически созданное описание">
            <a:extLst>
              <a:ext uri="{FF2B5EF4-FFF2-40B4-BE49-F238E27FC236}">
                <a16:creationId xmlns:a16="http://schemas.microsoft.com/office/drawing/2014/main" id="{2133994D-85D9-2842-B41C-192B6D4DF8FA}"/>
              </a:ext>
            </a:extLst>
          </p:cNvPr>
          <p:cNvPicPr>
            <a:picLocks noChangeAspect="1"/>
          </p:cNvPicPr>
          <p:nvPr/>
        </p:nvPicPr>
        <p:blipFill>
          <a:blip r:embed="rId11"/>
          <a:stretch>
            <a:fillRect/>
          </a:stretch>
        </p:blipFill>
        <p:spPr>
          <a:xfrm>
            <a:off x="8419215" y="3472034"/>
            <a:ext cx="1887159" cy="1258720"/>
          </a:xfrm>
          <a:prstGeom prst="rect">
            <a:avLst/>
          </a:prstGeom>
        </p:spPr>
      </p:pic>
      <p:pic>
        <p:nvPicPr>
          <p:cNvPr id="15" name="Рисунок 14" descr="Изображение выглядит как текст, строительство, на открытом воздухе, Рекламный щит&#10;&#10;Автоматически созданное описание">
            <a:extLst>
              <a:ext uri="{FF2B5EF4-FFF2-40B4-BE49-F238E27FC236}">
                <a16:creationId xmlns:a16="http://schemas.microsoft.com/office/drawing/2014/main" id="{A8D9EBB2-DCFD-0EC2-62C4-20E24AD8FB96}"/>
              </a:ext>
            </a:extLst>
          </p:cNvPr>
          <p:cNvPicPr>
            <a:picLocks noChangeAspect="1"/>
          </p:cNvPicPr>
          <p:nvPr/>
        </p:nvPicPr>
        <p:blipFill rotWithShape="1">
          <a:blip r:embed="rId12"/>
          <a:srcRect l="50370" t="22088" b="27672"/>
          <a:stretch/>
        </p:blipFill>
        <p:spPr>
          <a:xfrm>
            <a:off x="9875518" y="1838437"/>
            <a:ext cx="1886798" cy="1273957"/>
          </a:xfrm>
          <a:prstGeom prst="rect">
            <a:avLst/>
          </a:prstGeom>
        </p:spPr>
      </p:pic>
      <p:sp>
        <p:nvSpPr>
          <p:cNvPr id="16" name="TextBox 15">
            <a:extLst>
              <a:ext uri="{FF2B5EF4-FFF2-40B4-BE49-F238E27FC236}">
                <a16:creationId xmlns:a16="http://schemas.microsoft.com/office/drawing/2014/main" id="{110FEB3C-A977-E344-9B1D-E60124414DC0}"/>
              </a:ext>
            </a:extLst>
          </p:cNvPr>
          <p:cNvSpPr txBox="1"/>
          <p:nvPr/>
        </p:nvSpPr>
        <p:spPr>
          <a:xfrm>
            <a:off x="9834763" y="3100939"/>
            <a:ext cx="2014809" cy="369332"/>
          </a:xfrm>
          <a:prstGeom prst="rect">
            <a:avLst/>
          </a:prstGeom>
          <a:noFill/>
        </p:spPr>
        <p:txBody>
          <a:bodyPr wrap="square" rtlCol="0">
            <a:spAutoFit/>
          </a:bodyPr>
          <a:lstStyle/>
          <a:p>
            <a:pPr algn="ctr">
              <a:defRPr/>
            </a:pPr>
            <a:r>
              <a:rPr lang="en-US" sz="900" b="0" kern="1200" dirty="0">
                <a:solidFill>
                  <a:schemeClr val="tx1">
                    <a:lumMod val="85000"/>
                    <a:lumOff val="15000"/>
                  </a:schemeClr>
                </a:solidFill>
                <a:effectLst/>
                <a:latin typeface="Roboto" panose="02000000000000000000" pitchFamily="2" charset="0"/>
                <a:ea typeface="Roboto" panose="02000000000000000000" pitchFamily="2" charset="0"/>
                <a:cs typeface="+mn-cs"/>
              </a:rPr>
              <a:t>Triangular banner</a:t>
            </a:r>
          </a:p>
          <a:p>
            <a:pPr algn="ctr">
              <a:defRPr/>
            </a:pPr>
            <a:r>
              <a:rPr lang="en-US" sz="900" b="0" kern="1200" dirty="0">
                <a:solidFill>
                  <a:schemeClr val="tx1">
                    <a:lumMod val="85000"/>
                    <a:lumOff val="15000"/>
                  </a:schemeClr>
                </a:solidFill>
                <a:effectLst/>
                <a:latin typeface="Roboto" panose="02000000000000000000" pitchFamily="2" charset="0"/>
                <a:ea typeface="Roboto" panose="02000000000000000000" pitchFamily="2" charset="0"/>
                <a:cs typeface="+mn-cs"/>
              </a:rPr>
              <a:t>Four-sided banner </a:t>
            </a:r>
            <a:endParaRPr lang="ru-RU" sz="900"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id="{3FD325D1-FB76-EFD0-004A-2E83B2E951E4}"/>
              </a:ext>
            </a:extLst>
          </p:cNvPr>
          <p:cNvSpPr txBox="1"/>
          <p:nvPr/>
        </p:nvSpPr>
        <p:spPr>
          <a:xfrm>
            <a:off x="8654439" y="4723082"/>
            <a:ext cx="1500843" cy="230832"/>
          </a:xfrm>
          <a:prstGeom prst="rect">
            <a:avLst/>
          </a:prstGeom>
          <a:noFill/>
        </p:spPr>
        <p:txBody>
          <a:bodyPr wrap="square" rtlCol="0">
            <a:spAutoFit/>
          </a:bodyPr>
          <a:lstStyle/>
          <a:p>
            <a:pPr algn="ctr">
              <a:defRPr/>
            </a:pPr>
            <a:r>
              <a:rPr lang="en-US" sz="900" b="0" kern="1200" dirty="0">
                <a:solidFill>
                  <a:schemeClr val="tx1">
                    <a:lumMod val="85000"/>
                    <a:lumOff val="15000"/>
                  </a:schemeClr>
                </a:solidFill>
                <a:effectLst/>
                <a:latin typeface="Roboto" panose="02000000000000000000" pitchFamily="2" charset="0"/>
                <a:ea typeface="Roboto" panose="02000000000000000000" pitchFamily="2" charset="0"/>
                <a:cs typeface="+mn-cs"/>
              </a:rPr>
              <a:t>Outdoor lightbox</a:t>
            </a:r>
            <a:endParaRPr lang="ru-RU" sz="900" dirty="0">
              <a:solidFill>
                <a:schemeClr val="tx1">
                  <a:lumMod val="85000"/>
                  <a:lumOff val="15000"/>
                </a:schemeClr>
              </a:solidFill>
              <a:latin typeface="Roboto" panose="02000000000000000000" pitchFamily="2" charset="0"/>
              <a:ea typeface="Roboto" panose="02000000000000000000" pitchFamily="2" charset="0"/>
            </a:endParaRPr>
          </a:p>
        </p:txBody>
      </p:sp>
      <p:pic>
        <p:nvPicPr>
          <p:cNvPr id="18" name="Рисунок 17" descr="Изображение выглядит как текст, трава, на открытом воздухе, небо&#10;&#10;Автоматически созданное описание">
            <a:extLst>
              <a:ext uri="{FF2B5EF4-FFF2-40B4-BE49-F238E27FC236}">
                <a16:creationId xmlns:a16="http://schemas.microsoft.com/office/drawing/2014/main" id="{FC74620C-FD83-4FF6-4652-F2C4B42301A7}"/>
              </a:ext>
            </a:extLst>
          </p:cNvPr>
          <p:cNvPicPr>
            <a:picLocks noChangeAspect="1"/>
          </p:cNvPicPr>
          <p:nvPr/>
        </p:nvPicPr>
        <p:blipFill>
          <a:blip r:embed="rId13"/>
          <a:stretch>
            <a:fillRect/>
          </a:stretch>
        </p:blipFill>
        <p:spPr>
          <a:xfrm>
            <a:off x="9791025" y="4953914"/>
            <a:ext cx="1971292" cy="1478469"/>
          </a:xfrm>
          <a:prstGeom prst="rect">
            <a:avLst/>
          </a:prstGeom>
        </p:spPr>
      </p:pic>
      <p:sp>
        <p:nvSpPr>
          <p:cNvPr id="19" name="TextBox 18">
            <a:extLst>
              <a:ext uri="{FF2B5EF4-FFF2-40B4-BE49-F238E27FC236}">
                <a16:creationId xmlns:a16="http://schemas.microsoft.com/office/drawing/2014/main" id="{BD88EA49-188C-035F-A0A9-ED962C13AE73}"/>
              </a:ext>
            </a:extLst>
          </p:cNvPr>
          <p:cNvSpPr txBox="1"/>
          <p:nvPr/>
        </p:nvSpPr>
        <p:spPr>
          <a:xfrm>
            <a:off x="9791025" y="6394656"/>
            <a:ext cx="1971291" cy="369332"/>
          </a:xfrm>
          <a:prstGeom prst="rect">
            <a:avLst/>
          </a:prstGeom>
          <a:noFill/>
        </p:spPr>
        <p:txBody>
          <a:bodyPr wrap="square" rtlCol="0">
            <a:spAutoFit/>
          </a:bodyPr>
          <a:lstStyle/>
          <a:p>
            <a:pPr algn="ctr">
              <a:defRPr/>
            </a:pPr>
            <a:r>
              <a:rPr lang="en-US" sz="900" b="0" kern="1200" dirty="0">
                <a:solidFill>
                  <a:schemeClr val="tx1">
                    <a:lumMod val="85000"/>
                    <a:lumOff val="15000"/>
                  </a:schemeClr>
                </a:solidFill>
                <a:effectLst/>
                <a:latin typeface="Roboto" panose="02000000000000000000" pitchFamily="2" charset="0"/>
                <a:ea typeface="Roboto" panose="02000000000000000000" pitchFamily="2" charset="0"/>
                <a:cs typeface="+mn-cs"/>
              </a:rPr>
              <a:t>Advertising video on the screen on the facade of pavilion 1</a:t>
            </a:r>
            <a:endParaRPr lang="ru-RU" sz="900"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4" name="Овал 3">
            <a:extLst>
              <a:ext uri="{FF2B5EF4-FFF2-40B4-BE49-F238E27FC236}">
                <a16:creationId xmlns:a16="http://schemas.microsoft.com/office/drawing/2014/main" id="{4ABB8BF4-EF48-F03C-8FAF-68DA1F5639F1}"/>
              </a:ext>
            </a:extLst>
          </p:cNvPr>
          <p:cNvSpPr/>
          <p:nvPr/>
        </p:nvSpPr>
        <p:spPr>
          <a:xfrm>
            <a:off x="8654439" y="3924300"/>
            <a:ext cx="708636" cy="723900"/>
          </a:xfrm>
          <a:prstGeom prst="ellipse">
            <a:avLst/>
          </a:prstGeom>
          <a:noFill/>
          <a:ln w="38100">
            <a:solidFill>
              <a:srgbClr val="EC65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4293664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63EA7F-F650-0A0A-2A6D-70E33967D30C}"/>
              </a:ext>
            </a:extLst>
          </p:cNvPr>
          <p:cNvSpPr/>
          <p:nvPr/>
        </p:nvSpPr>
        <p:spPr>
          <a:xfrm>
            <a:off x="0" y="0"/>
            <a:ext cx="12221418" cy="6858000"/>
          </a:xfrm>
          <a:prstGeom prst="rect">
            <a:avLst/>
          </a:prstGeom>
          <a:gradFill>
            <a:gsLst>
              <a:gs pos="0">
                <a:srgbClr val="EC6503"/>
              </a:gs>
              <a:gs pos="55000">
                <a:srgbClr val="D05A02"/>
              </a:gs>
              <a:gs pos="100000">
                <a:srgbClr val="A6480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Прямоугольник: скругленные углы 21">
            <a:extLst>
              <a:ext uri="{FF2B5EF4-FFF2-40B4-BE49-F238E27FC236}">
                <a16:creationId xmlns:a16="http://schemas.microsoft.com/office/drawing/2014/main" id="{A696A546-5241-431E-13BE-08DC9DE1368E}"/>
              </a:ext>
            </a:extLst>
          </p:cNvPr>
          <p:cNvSpPr/>
          <p:nvPr/>
        </p:nvSpPr>
        <p:spPr>
          <a:xfrm>
            <a:off x="1203267" y="2489500"/>
            <a:ext cx="6688055" cy="2473831"/>
          </a:xfrm>
          <a:prstGeom prst="roundRect">
            <a:avLst>
              <a:gd name="adj" fmla="val 12098"/>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3">
            <a:extLst>
              <a:ext uri="{FF2B5EF4-FFF2-40B4-BE49-F238E27FC236}">
                <a16:creationId xmlns:a16="http://schemas.microsoft.com/office/drawing/2014/main" id="{B80154B2-D821-A2C4-9517-0CC294A43E95}"/>
              </a:ext>
            </a:extLst>
          </p:cNvPr>
          <p:cNvSpPr/>
          <p:nvPr/>
        </p:nvSpPr>
        <p:spPr>
          <a:xfrm>
            <a:off x="0" y="-1235"/>
            <a:ext cx="847015" cy="6858000"/>
          </a:xfrm>
          <a:prstGeom prst="rect">
            <a:avLst/>
          </a:prstGeom>
          <a:solidFill>
            <a:srgbClr val="172C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C41218A-CDB3-82ED-B2EC-B69F5B5725A1}"/>
              </a:ext>
            </a:extLst>
          </p:cNvPr>
          <p:cNvSpPr/>
          <p:nvPr/>
        </p:nvSpPr>
        <p:spPr>
          <a:xfrm>
            <a:off x="8234982" y="-1235"/>
            <a:ext cx="3677998" cy="6859235"/>
          </a:xfrm>
          <a:prstGeom prst="rect">
            <a:avLst/>
          </a:prstGeom>
          <a:gradFill flip="none" rotWithShape="1">
            <a:gsLst>
              <a:gs pos="0">
                <a:schemeClr val="bg1">
                  <a:lumMod val="85000"/>
                </a:schemeClr>
              </a:gs>
              <a:gs pos="50000">
                <a:schemeClr val="bg2"/>
              </a:gs>
              <a:gs pos="99000">
                <a:schemeClr val="bg1"/>
              </a:gs>
            </a:gsLst>
            <a:path path="circle">
              <a:fillToRect l="50000" t="50000" r="50000" b="50000"/>
            </a:path>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CA5D7A5-98A6-F928-6E86-D1CBF971F4E4}"/>
              </a:ext>
            </a:extLst>
          </p:cNvPr>
          <p:cNvSpPr txBox="1"/>
          <p:nvPr/>
        </p:nvSpPr>
        <p:spPr>
          <a:xfrm rot="16200000">
            <a:off x="-870792" y="4519181"/>
            <a:ext cx="259077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Exhibition advertising opportunities</a:t>
            </a:r>
            <a:endParaRPr kumimoji="0" lang="ru-RU"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aphicFrame>
        <p:nvGraphicFramePr>
          <p:cNvPr id="6" name="Таблица 5">
            <a:extLst>
              <a:ext uri="{FF2B5EF4-FFF2-40B4-BE49-F238E27FC236}">
                <a16:creationId xmlns:a16="http://schemas.microsoft.com/office/drawing/2014/main" id="{184990D2-22B9-09B2-8769-76BEBB4C9767}"/>
              </a:ext>
            </a:extLst>
          </p:cNvPr>
          <p:cNvGraphicFramePr>
            <a:graphicFrameLocks noGrp="1"/>
          </p:cNvGraphicFramePr>
          <p:nvPr>
            <p:extLst>
              <p:ext uri="{D42A27DB-BD31-4B8C-83A1-F6EECF244321}">
                <p14:modId xmlns:p14="http://schemas.microsoft.com/office/powerpoint/2010/main" val="2231598230"/>
              </p:ext>
            </p:extLst>
          </p:nvPr>
        </p:nvGraphicFramePr>
        <p:xfrm>
          <a:off x="1415328" y="2566480"/>
          <a:ext cx="6321653" cy="2347992"/>
        </p:xfrm>
        <a:graphic>
          <a:graphicData uri="http://schemas.openxmlformats.org/drawingml/2006/table">
            <a:tbl>
              <a:tblPr firstRow="1" bandRow="1">
                <a:tableStyleId>{5C22544A-7EE6-4342-B048-85BDC9FD1C3A}</a:tableStyleId>
              </a:tblPr>
              <a:tblGrid>
                <a:gridCol w="460847">
                  <a:extLst>
                    <a:ext uri="{9D8B030D-6E8A-4147-A177-3AD203B41FA5}">
                      <a16:colId xmlns:a16="http://schemas.microsoft.com/office/drawing/2014/main" val="3818540018"/>
                    </a:ext>
                  </a:extLst>
                </a:gridCol>
                <a:gridCol w="4505575">
                  <a:extLst>
                    <a:ext uri="{9D8B030D-6E8A-4147-A177-3AD203B41FA5}">
                      <a16:colId xmlns:a16="http://schemas.microsoft.com/office/drawing/2014/main" val="913392661"/>
                    </a:ext>
                  </a:extLst>
                </a:gridCol>
                <a:gridCol w="1355231">
                  <a:extLst>
                    <a:ext uri="{9D8B030D-6E8A-4147-A177-3AD203B41FA5}">
                      <a16:colId xmlns:a16="http://schemas.microsoft.com/office/drawing/2014/main" val="1959174110"/>
                    </a:ext>
                  </a:extLst>
                </a:gridCol>
              </a:tblGrid>
              <a:tr h="391332">
                <a:tc>
                  <a:txBody>
                    <a:bodyPr/>
                    <a:lstStyle/>
                    <a:p>
                      <a:pPr algn="ctr"/>
                      <a:r>
                        <a:rPr lang="en-US" sz="1200" b="0" kern="1200" dirty="0">
                          <a:solidFill>
                            <a:srgbClr val="EC6503"/>
                          </a:solidFill>
                          <a:effectLst/>
                          <a:latin typeface="Roboto" panose="02000000000000000000" pitchFamily="2" charset="0"/>
                          <a:ea typeface="Roboto" panose="02000000000000000000" pitchFamily="2" charset="0"/>
                          <a:cs typeface="+mn-cs"/>
                        </a:rPr>
                        <a:t>5.1</a:t>
                      </a:r>
                      <a:endParaRPr lang="en-US" sz="1000" b="0" dirty="0">
                        <a:solidFill>
                          <a:srgbClr val="EC6503"/>
                        </a:solidFill>
                        <a:latin typeface="Roboto" panose="02000000000000000000" pitchFamily="2" charset="0"/>
                        <a:ea typeface="Roboto" panose="02000000000000000000" pitchFamily="2"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200" b="0" kern="1200" dirty="0">
                          <a:solidFill>
                            <a:srgbClr val="EC6503"/>
                          </a:solidFill>
                          <a:effectLst/>
                          <a:latin typeface="Roboto" panose="02000000000000000000" pitchFamily="2" charset="0"/>
                          <a:ea typeface="Roboto" panose="02000000000000000000" pitchFamily="2" charset="0"/>
                          <a:cs typeface="+mn-cs"/>
                        </a:rPr>
                        <a:t>Lightbox 1.17x1.97 m, front side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b="1" kern="1200" dirty="0">
                          <a:solidFill>
                            <a:srgbClr val="172C51"/>
                          </a:solidFill>
                          <a:effectLst/>
                          <a:latin typeface="Roboto" panose="02000000000000000000" pitchFamily="2" charset="0"/>
                          <a:ea typeface="Roboto" panose="02000000000000000000" pitchFamily="2" charset="0"/>
                          <a:cs typeface="+mn-cs"/>
                        </a:rPr>
                        <a:t>550</a:t>
                      </a:r>
                      <a:r>
                        <a:rPr lang="ru-RU" sz="1400" b="1" kern="1200" dirty="0">
                          <a:solidFill>
                            <a:srgbClr val="172C51"/>
                          </a:solidFill>
                          <a:effectLst/>
                          <a:latin typeface="Roboto" panose="02000000000000000000" pitchFamily="2" charset="0"/>
                          <a:ea typeface="Roboto" panose="02000000000000000000" pitchFamily="2" charset="0"/>
                          <a:cs typeface="+mn-cs"/>
                        </a:rPr>
                        <a:t> </a:t>
                      </a:r>
                      <a:r>
                        <a:rPr lang="ru-RU" sz="1100" b="1" kern="1200" dirty="0">
                          <a:solidFill>
                            <a:srgbClr val="172C51"/>
                          </a:solidFill>
                          <a:effectLst/>
                          <a:latin typeface="Roboto" panose="02000000000000000000" pitchFamily="2" charset="0"/>
                          <a:ea typeface="Roboto" panose="02000000000000000000" pitchFamily="2" charset="0"/>
                          <a:cs typeface="+mn-cs"/>
                        </a:rPr>
                        <a:t> </a:t>
                      </a:r>
                      <a:r>
                        <a:rPr lang="en-US" sz="1100" b="1" kern="1200" dirty="0">
                          <a:solidFill>
                            <a:srgbClr val="172C51"/>
                          </a:solidFill>
                          <a:effectLst/>
                          <a:latin typeface="Roboto" panose="02000000000000000000" pitchFamily="2" charset="0"/>
                          <a:ea typeface="Roboto" panose="02000000000000000000" pitchFamily="2" charset="0"/>
                          <a:cs typeface="+mn-cs"/>
                        </a:rPr>
                        <a:t>euro</a:t>
                      </a:r>
                      <a:r>
                        <a:rPr lang="ru-RU" sz="1100" b="1" kern="1200" dirty="0">
                          <a:solidFill>
                            <a:srgbClr val="172C51"/>
                          </a:solidFill>
                          <a:effectLst/>
                          <a:latin typeface="Roboto" panose="02000000000000000000" pitchFamily="2" charset="0"/>
                          <a:ea typeface="Roboto" panose="02000000000000000000" pitchFamily="2" charset="0"/>
                          <a:cs typeface="+mn-cs"/>
                        </a:rPr>
                        <a:t>   </a:t>
                      </a:r>
                      <a:endParaRPr lang="en-US" sz="1400" b="1" dirty="0">
                        <a:solidFill>
                          <a:srgbClr val="172C51"/>
                        </a:solidFill>
                        <a:latin typeface="Roboto" panose="02000000000000000000" pitchFamily="2"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777470576"/>
                  </a:ext>
                </a:extLst>
              </a:tr>
              <a:tr h="391332">
                <a:tc>
                  <a:txBody>
                    <a:bodyPr/>
                    <a:lstStyle/>
                    <a:p>
                      <a:pPr algn="ctr"/>
                      <a:r>
                        <a:rPr lang="en-US" sz="1200" b="0" dirty="0">
                          <a:solidFill>
                            <a:srgbClr val="EC6503"/>
                          </a:solidFill>
                          <a:latin typeface="Roboto" panose="02000000000000000000" pitchFamily="2" charset="0"/>
                          <a:ea typeface="Roboto" panose="02000000000000000000" pitchFamily="2" charset="0"/>
                        </a:rPr>
                        <a:t>5.2</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200" b="0" dirty="0">
                          <a:solidFill>
                            <a:srgbClr val="EC6503"/>
                          </a:solidFill>
                          <a:latin typeface="Roboto" panose="02000000000000000000" pitchFamily="2" charset="0"/>
                          <a:ea typeface="Roboto" panose="02000000000000000000" pitchFamily="2" charset="0"/>
                        </a:rPr>
                        <a:t>Lightbox 1.17x1.97 m, back side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b="1" dirty="0">
                          <a:solidFill>
                            <a:srgbClr val="172C51"/>
                          </a:solidFill>
                          <a:latin typeface="Roboto" panose="02000000000000000000" pitchFamily="2" charset="0"/>
                          <a:ea typeface="Roboto" panose="02000000000000000000" pitchFamily="2" charset="0"/>
                        </a:rPr>
                        <a:t>385</a:t>
                      </a:r>
                      <a:r>
                        <a:rPr lang="ru-RU" sz="1400" b="1" dirty="0">
                          <a:solidFill>
                            <a:srgbClr val="172C51"/>
                          </a:solidFill>
                          <a:latin typeface="Roboto" panose="02000000000000000000" pitchFamily="2" charset="0"/>
                          <a:ea typeface="Roboto" panose="02000000000000000000" pitchFamily="2" charset="0"/>
                        </a:rPr>
                        <a:t> </a:t>
                      </a:r>
                      <a:r>
                        <a:rPr lang="en-US" sz="1100" b="1" dirty="0">
                          <a:solidFill>
                            <a:srgbClr val="172C51"/>
                          </a:solidFill>
                          <a:latin typeface="Roboto" panose="02000000000000000000" pitchFamily="2" charset="0"/>
                          <a:ea typeface="Roboto" panose="02000000000000000000" pitchFamily="2" charset="0"/>
                        </a:rPr>
                        <a:t>euro</a:t>
                      </a:r>
                      <a:endParaRPr lang="en-US" sz="1400" b="1" dirty="0">
                        <a:solidFill>
                          <a:srgbClr val="172C51"/>
                        </a:solidFill>
                        <a:latin typeface="Roboto" panose="02000000000000000000" pitchFamily="2"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306849181"/>
                  </a:ext>
                </a:extLst>
              </a:tr>
              <a:tr h="391332">
                <a:tc>
                  <a:txBody>
                    <a:bodyPr/>
                    <a:lstStyle/>
                    <a:p>
                      <a:pPr algn="ctr"/>
                      <a:r>
                        <a:rPr lang="en-US" sz="1200" b="0" dirty="0">
                          <a:solidFill>
                            <a:srgbClr val="EC6503"/>
                          </a:solidFill>
                          <a:latin typeface="Roboto" panose="02000000000000000000" pitchFamily="2" charset="0"/>
                          <a:ea typeface="Roboto" panose="02000000000000000000" pitchFamily="2" charset="0"/>
                        </a:rPr>
                        <a:t>5.3</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200" b="0" dirty="0">
                          <a:solidFill>
                            <a:srgbClr val="EC6503"/>
                          </a:solidFill>
                          <a:latin typeface="Roboto" panose="02000000000000000000" pitchFamily="2" charset="0"/>
                          <a:ea typeface="Roboto" panose="02000000000000000000" pitchFamily="2" charset="0"/>
                        </a:rPr>
                        <a:t>Advertising structure </a:t>
                      </a:r>
                      <a:r>
                        <a:rPr lang="en-US" sz="1200" b="0" dirty="0" err="1">
                          <a:solidFill>
                            <a:srgbClr val="EC6503"/>
                          </a:solidFill>
                          <a:latin typeface="Roboto" panose="02000000000000000000" pitchFamily="2" charset="0"/>
                          <a:ea typeface="Roboto" panose="02000000000000000000" pitchFamily="2" charset="0"/>
                        </a:rPr>
                        <a:t>Octanorm</a:t>
                      </a:r>
                      <a:r>
                        <a:rPr lang="en-US" sz="1200" b="0" dirty="0">
                          <a:solidFill>
                            <a:srgbClr val="EC6503"/>
                          </a:solidFill>
                          <a:latin typeface="Roboto" panose="02000000000000000000" pitchFamily="2" charset="0"/>
                          <a:ea typeface="Roboto" panose="02000000000000000000" pitchFamily="2" charset="0"/>
                        </a:rPr>
                        <a:t> 1x2.9 m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b="1" dirty="0">
                          <a:solidFill>
                            <a:srgbClr val="172C51"/>
                          </a:solidFill>
                          <a:latin typeface="Roboto" panose="02000000000000000000" pitchFamily="2" charset="0"/>
                          <a:ea typeface="Roboto" panose="02000000000000000000" pitchFamily="2" charset="0"/>
                        </a:rPr>
                        <a:t>260</a:t>
                      </a:r>
                      <a:r>
                        <a:rPr lang="ru-RU" sz="1400" b="1" dirty="0">
                          <a:solidFill>
                            <a:srgbClr val="172C51"/>
                          </a:solidFill>
                          <a:latin typeface="Roboto" panose="02000000000000000000" pitchFamily="2" charset="0"/>
                          <a:ea typeface="Roboto" panose="02000000000000000000" pitchFamily="2" charset="0"/>
                        </a:rPr>
                        <a:t> </a:t>
                      </a:r>
                      <a:r>
                        <a:rPr lang="en-US" sz="1100" b="1" dirty="0">
                          <a:solidFill>
                            <a:srgbClr val="172C51"/>
                          </a:solidFill>
                          <a:latin typeface="Roboto" panose="02000000000000000000" pitchFamily="2" charset="0"/>
                          <a:ea typeface="Roboto" panose="02000000000000000000" pitchFamily="2" charset="0"/>
                        </a:rPr>
                        <a:t>euro</a:t>
                      </a:r>
                      <a:endParaRPr lang="en-US" sz="1400" b="1" dirty="0">
                        <a:solidFill>
                          <a:srgbClr val="172C51"/>
                        </a:solidFill>
                        <a:latin typeface="Roboto" panose="02000000000000000000" pitchFamily="2"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182827918"/>
                  </a:ext>
                </a:extLst>
              </a:tr>
              <a:tr h="391332">
                <a:tc>
                  <a:txBody>
                    <a:bodyPr/>
                    <a:lstStyle/>
                    <a:p>
                      <a:pPr algn="ctr"/>
                      <a:r>
                        <a:rPr lang="en-US" sz="1200" b="0" dirty="0">
                          <a:solidFill>
                            <a:srgbClr val="EC6503"/>
                          </a:solidFill>
                          <a:latin typeface="Roboto" panose="02000000000000000000" pitchFamily="2" charset="0"/>
                          <a:ea typeface="Roboto" panose="02000000000000000000" pitchFamily="2" charset="0"/>
                        </a:rPr>
                        <a:t>5.4</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200" b="0" dirty="0">
                          <a:solidFill>
                            <a:srgbClr val="EC6503"/>
                          </a:solidFill>
                          <a:latin typeface="Roboto" panose="02000000000000000000" pitchFamily="2" charset="0"/>
                          <a:ea typeface="Roboto" panose="02000000000000000000" pitchFamily="2" charset="0"/>
                        </a:rPr>
                        <a:t>Advertising structure </a:t>
                      </a:r>
                      <a:r>
                        <a:rPr lang="en-US" sz="1200" b="0" dirty="0" err="1">
                          <a:solidFill>
                            <a:srgbClr val="EC6503"/>
                          </a:solidFill>
                          <a:latin typeface="Roboto" panose="02000000000000000000" pitchFamily="2" charset="0"/>
                          <a:ea typeface="Roboto" panose="02000000000000000000" pitchFamily="2" charset="0"/>
                        </a:rPr>
                        <a:t>Octanorm</a:t>
                      </a:r>
                      <a:r>
                        <a:rPr lang="en-US" sz="1200" b="0" dirty="0">
                          <a:solidFill>
                            <a:srgbClr val="EC6503"/>
                          </a:solidFill>
                          <a:latin typeface="Roboto" panose="02000000000000000000" pitchFamily="2" charset="0"/>
                          <a:ea typeface="Roboto" panose="02000000000000000000" pitchFamily="2" charset="0"/>
                        </a:rPr>
                        <a:t> 2x2.9 m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b="1" dirty="0">
                          <a:solidFill>
                            <a:srgbClr val="172C51"/>
                          </a:solidFill>
                          <a:latin typeface="Roboto" panose="02000000000000000000" pitchFamily="2" charset="0"/>
                          <a:ea typeface="Roboto" panose="02000000000000000000" pitchFamily="2" charset="0"/>
                        </a:rPr>
                        <a:t>440</a:t>
                      </a:r>
                      <a:r>
                        <a:rPr lang="ru-RU" sz="1400" b="1" dirty="0">
                          <a:solidFill>
                            <a:srgbClr val="172C51"/>
                          </a:solidFill>
                          <a:latin typeface="Roboto" panose="02000000000000000000" pitchFamily="2" charset="0"/>
                          <a:ea typeface="Roboto" panose="02000000000000000000" pitchFamily="2" charset="0"/>
                        </a:rPr>
                        <a:t> </a:t>
                      </a:r>
                      <a:r>
                        <a:rPr lang="en-US" sz="1100" b="1" dirty="0">
                          <a:solidFill>
                            <a:srgbClr val="172C51"/>
                          </a:solidFill>
                          <a:latin typeface="Roboto" panose="02000000000000000000" pitchFamily="2" charset="0"/>
                          <a:ea typeface="Roboto" panose="02000000000000000000" pitchFamily="2" charset="0"/>
                        </a:rPr>
                        <a:t>euro</a:t>
                      </a:r>
                      <a:endParaRPr lang="en-US" sz="1400" b="1" dirty="0">
                        <a:solidFill>
                          <a:srgbClr val="172C51"/>
                        </a:solidFill>
                        <a:latin typeface="Roboto" panose="02000000000000000000" pitchFamily="2"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609747929"/>
                  </a:ext>
                </a:extLst>
              </a:tr>
              <a:tr h="391332">
                <a:tc>
                  <a:txBody>
                    <a:bodyPr/>
                    <a:lstStyle/>
                    <a:p>
                      <a:pPr algn="ctr"/>
                      <a:r>
                        <a:rPr lang="en-US" sz="1200" b="0" dirty="0">
                          <a:solidFill>
                            <a:srgbClr val="EC6503"/>
                          </a:solidFill>
                          <a:latin typeface="Roboto" panose="02000000000000000000" pitchFamily="2" charset="0"/>
                          <a:ea typeface="Roboto" panose="02000000000000000000" pitchFamily="2" charset="0"/>
                        </a:rPr>
                        <a:t>5.5</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200" b="0" dirty="0">
                          <a:solidFill>
                            <a:srgbClr val="EC6503"/>
                          </a:solidFill>
                          <a:latin typeface="Roboto" panose="02000000000000000000" pitchFamily="2" charset="0"/>
                          <a:ea typeface="Roboto" panose="02000000000000000000" pitchFamily="2" charset="0"/>
                        </a:rPr>
                        <a:t>Advertising hanging banner in the foyer 18x6 m, double-sided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b="1" dirty="0">
                          <a:solidFill>
                            <a:srgbClr val="172C51"/>
                          </a:solidFill>
                          <a:latin typeface="Roboto" panose="02000000000000000000" pitchFamily="2" charset="0"/>
                          <a:ea typeface="Roboto" panose="02000000000000000000" pitchFamily="2" charset="0"/>
                        </a:rPr>
                        <a:t>5 100</a:t>
                      </a:r>
                      <a:r>
                        <a:rPr lang="ru-RU" sz="1400" b="1" dirty="0">
                          <a:solidFill>
                            <a:srgbClr val="172C51"/>
                          </a:solidFill>
                          <a:latin typeface="Roboto" panose="02000000000000000000" pitchFamily="2" charset="0"/>
                          <a:ea typeface="Roboto" panose="02000000000000000000" pitchFamily="2" charset="0"/>
                        </a:rPr>
                        <a:t> </a:t>
                      </a:r>
                      <a:r>
                        <a:rPr lang="en-US" sz="1100" b="1" dirty="0">
                          <a:solidFill>
                            <a:srgbClr val="172C51"/>
                          </a:solidFill>
                          <a:latin typeface="Roboto" panose="02000000000000000000" pitchFamily="2" charset="0"/>
                          <a:ea typeface="Roboto" panose="02000000000000000000" pitchFamily="2" charset="0"/>
                        </a:rPr>
                        <a:t>euro</a:t>
                      </a:r>
                      <a:endParaRPr lang="en-US" sz="1400" b="1" dirty="0">
                        <a:solidFill>
                          <a:srgbClr val="172C51"/>
                        </a:solidFill>
                        <a:latin typeface="Roboto" panose="02000000000000000000" pitchFamily="2"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692941347"/>
                  </a:ext>
                </a:extLst>
              </a:tr>
              <a:tr h="391332">
                <a:tc>
                  <a:txBody>
                    <a:bodyPr/>
                    <a:lstStyle/>
                    <a:p>
                      <a:pPr algn="ctr"/>
                      <a:r>
                        <a:rPr lang="en-US" sz="1200" b="0" dirty="0">
                          <a:solidFill>
                            <a:srgbClr val="EC6503"/>
                          </a:solidFill>
                          <a:latin typeface="Roboto" panose="02000000000000000000" pitchFamily="2" charset="0"/>
                          <a:ea typeface="Roboto" panose="02000000000000000000" pitchFamily="2" charset="0"/>
                        </a:rPr>
                        <a:t>5.6</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200" b="0" dirty="0">
                          <a:solidFill>
                            <a:srgbClr val="EC6503"/>
                          </a:solidFill>
                          <a:latin typeface="Roboto" panose="02000000000000000000" pitchFamily="2" charset="0"/>
                          <a:ea typeface="Roboto" panose="02000000000000000000" pitchFamily="2" charset="0"/>
                        </a:rPr>
                        <a:t>Video on the screen in the foyer, 96x1 m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b="1" dirty="0">
                          <a:solidFill>
                            <a:srgbClr val="172C51"/>
                          </a:solidFill>
                          <a:latin typeface="Roboto" panose="02000000000000000000" pitchFamily="2" charset="0"/>
                          <a:ea typeface="Roboto" panose="02000000000000000000" pitchFamily="2" charset="0"/>
                        </a:rPr>
                        <a:t>1 600</a:t>
                      </a:r>
                      <a:r>
                        <a:rPr lang="ru-RU" sz="1400" b="1" dirty="0">
                          <a:solidFill>
                            <a:srgbClr val="172C51"/>
                          </a:solidFill>
                          <a:latin typeface="Roboto" panose="02000000000000000000" pitchFamily="2" charset="0"/>
                          <a:ea typeface="Roboto" panose="02000000000000000000" pitchFamily="2" charset="0"/>
                        </a:rPr>
                        <a:t> </a:t>
                      </a:r>
                      <a:r>
                        <a:rPr lang="en-US" sz="1100" b="1" dirty="0">
                          <a:solidFill>
                            <a:srgbClr val="172C51"/>
                          </a:solidFill>
                          <a:latin typeface="Roboto" panose="02000000000000000000" pitchFamily="2" charset="0"/>
                          <a:ea typeface="Roboto" panose="02000000000000000000" pitchFamily="2" charset="0"/>
                        </a:rPr>
                        <a:t>euro</a:t>
                      </a:r>
                      <a:endParaRPr lang="en-US" sz="1400" b="1" dirty="0">
                        <a:solidFill>
                          <a:srgbClr val="172C51"/>
                        </a:solidFill>
                        <a:latin typeface="Roboto" panose="02000000000000000000" pitchFamily="2"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96755657"/>
                  </a:ext>
                </a:extLst>
              </a:tr>
            </a:tbl>
          </a:graphicData>
        </a:graphic>
      </p:graphicFrame>
      <p:pic>
        <p:nvPicPr>
          <p:cNvPr id="28" name="Рисунок 27">
            <a:extLst>
              <a:ext uri="{FF2B5EF4-FFF2-40B4-BE49-F238E27FC236}">
                <a16:creationId xmlns:a16="http://schemas.microsoft.com/office/drawing/2014/main" id="{527DAB62-EF50-81BE-0325-96D7161DEE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93545" y="1811253"/>
            <a:ext cx="833874" cy="359925"/>
          </a:xfrm>
          <a:prstGeom prst="rect">
            <a:avLst/>
          </a:prstGeom>
        </p:spPr>
      </p:pic>
      <p:pic>
        <p:nvPicPr>
          <p:cNvPr id="29" name="Рисунок 28">
            <a:extLst>
              <a:ext uri="{FF2B5EF4-FFF2-40B4-BE49-F238E27FC236}">
                <a16:creationId xmlns:a16="http://schemas.microsoft.com/office/drawing/2014/main" id="{83E2BB67-F92C-B531-838B-DD12426A5E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20577" y="724458"/>
            <a:ext cx="1096839" cy="150954"/>
          </a:xfrm>
          <a:prstGeom prst="rect">
            <a:avLst/>
          </a:prstGeom>
        </p:spPr>
      </p:pic>
      <p:pic>
        <p:nvPicPr>
          <p:cNvPr id="3" name="Рисунок 2" descr="Крышка вправо со сплошной заливкой">
            <a:extLst>
              <a:ext uri="{FF2B5EF4-FFF2-40B4-BE49-F238E27FC236}">
                <a16:creationId xmlns:a16="http://schemas.microsoft.com/office/drawing/2014/main" id="{88935468-9377-7EAA-6AAF-7CD34EFCAE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86955" y="5895500"/>
            <a:ext cx="710985" cy="710985"/>
          </a:xfrm>
          <a:prstGeom prst="rect">
            <a:avLst/>
          </a:prstGeom>
        </p:spPr>
      </p:pic>
      <p:pic>
        <p:nvPicPr>
          <p:cNvPr id="5" name="Рисунок 4" descr="Крышка вправо со сплошной заливкой">
            <a:extLst>
              <a:ext uri="{FF2B5EF4-FFF2-40B4-BE49-F238E27FC236}">
                <a16:creationId xmlns:a16="http://schemas.microsoft.com/office/drawing/2014/main" id="{C0F18E17-34E6-55C9-3D67-CC61FA5948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86954" y="6065733"/>
            <a:ext cx="710985" cy="710985"/>
          </a:xfrm>
          <a:prstGeom prst="rect">
            <a:avLst/>
          </a:prstGeom>
        </p:spPr>
      </p:pic>
      <p:sp>
        <p:nvSpPr>
          <p:cNvPr id="10" name="TextBox 9">
            <a:extLst>
              <a:ext uri="{FF2B5EF4-FFF2-40B4-BE49-F238E27FC236}">
                <a16:creationId xmlns:a16="http://schemas.microsoft.com/office/drawing/2014/main" id="{8ADA4BB7-EC4E-5AE7-522F-DE50BE3FF9D1}"/>
              </a:ext>
            </a:extLst>
          </p:cNvPr>
          <p:cNvSpPr txBox="1"/>
          <p:nvPr/>
        </p:nvSpPr>
        <p:spPr>
          <a:xfrm>
            <a:off x="1155453" y="1380632"/>
            <a:ext cx="6688055" cy="784830"/>
          </a:xfrm>
          <a:prstGeom prst="rect">
            <a:avLst/>
          </a:prstGeom>
          <a:noFill/>
        </p:spPr>
        <p:txBody>
          <a:bodyPr wrap="square" rtlCol="0">
            <a:spAutoFit/>
          </a:bodyPr>
          <a:lstStyle/>
          <a:p>
            <a:pPr marL="285750" indent="-285750">
              <a:buFont typeface="Arial" panose="020B0604020202020204" pitchFamily="34" charset="0"/>
              <a:buChar char="•"/>
            </a:pPr>
            <a:r>
              <a:rPr lang="en-US" sz="1400" b="1" dirty="0">
                <a:solidFill>
                  <a:schemeClr val="bg1"/>
                </a:solidFill>
                <a:latin typeface="Roboto" panose="02000000000000000000" pitchFamily="2" charset="0"/>
                <a:ea typeface="Roboto" panose="02000000000000000000" pitchFamily="2" charset="0"/>
                <a:cs typeface="Roboto" panose="02000000000000000000" pitchFamily="2" charset="0"/>
              </a:rPr>
              <a:t>Ad structures in the foyer</a:t>
            </a:r>
          </a:p>
          <a:p>
            <a:endParaRPr lang="ru-RU" sz="700" dirty="0">
              <a:solidFill>
                <a:schemeClr val="bg1"/>
              </a:solidFill>
              <a:latin typeface="Roboto" panose="02000000000000000000" pitchFamily="2" charset="0"/>
              <a:ea typeface="Roboto" panose="02000000000000000000" pitchFamily="2" charset="0"/>
              <a:cs typeface="Roboto" panose="02000000000000000000" pitchFamily="2" charset="0"/>
            </a:endParaRPr>
          </a:p>
          <a:p>
            <a:r>
              <a:rPr lang="en-US" sz="1200" dirty="0">
                <a:solidFill>
                  <a:schemeClr val="bg1"/>
                </a:solidFill>
                <a:latin typeface="Roboto" panose="02000000000000000000" pitchFamily="2" charset="0"/>
                <a:ea typeface="Roboto" panose="02000000000000000000" pitchFamily="2" charset="0"/>
                <a:cs typeface="Roboto" panose="02000000000000000000" pitchFamily="2" charset="0"/>
              </a:rPr>
              <a:t>Advertising on the territory of the exhibition complex will cover 100% of the target audience, because advertising structures are located in places with the highest concentration of visitors.</a:t>
            </a:r>
          </a:p>
        </p:txBody>
      </p:sp>
      <p:pic>
        <p:nvPicPr>
          <p:cNvPr id="13" name="Рисунок 12" descr="Изображение выглядит как текст, Торговый центр, в помещении, человек&#10;&#10;Автоматически созданное описание">
            <a:extLst>
              <a:ext uri="{FF2B5EF4-FFF2-40B4-BE49-F238E27FC236}">
                <a16:creationId xmlns:a16="http://schemas.microsoft.com/office/drawing/2014/main" id="{5EF869FA-E2B6-0C35-AF2C-12BC6F4032DD}"/>
              </a:ext>
            </a:extLst>
          </p:cNvPr>
          <p:cNvPicPr>
            <a:picLocks noChangeAspect="1"/>
          </p:cNvPicPr>
          <p:nvPr/>
        </p:nvPicPr>
        <p:blipFill rotWithShape="1">
          <a:blip r:embed="rId8"/>
          <a:srcRect l="23242" r="6229"/>
          <a:stretch/>
        </p:blipFill>
        <p:spPr>
          <a:xfrm>
            <a:off x="8341509" y="180356"/>
            <a:ext cx="2040878" cy="1369347"/>
          </a:xfrm>
          <a:prstGeom prst="rect">
            <a:avLst/>
          </a:prstGeom>
        </p:spPr>
      </p:pic>
      <p:sp>
        <p:nvSpPr>
          <p:cNvPr id="14" name="TextBox 13">
            <a:extLst>
              <a:ext uri="{FF2B5EF4-FFF2-40B4-BE49-F238E27FC236}">
                <a16:creationId xmlns:a16="http://schemas.microsoft.com/office/drawing/2014/main" id="{21DFA3D2-45E3-0759-FBF4-16214B8BDD3C}"/>
              </a:ext>
            </a:extLst>
          </p:cNvPr>
          <p:cNvSpPr txBox="1"/>
          <p:nvPr/>
        </p:nvSpPr>
        <p:spPr>
          <a:xfrm>
            <a:off x="8585318" y="1573192"/>
            <a:ext cx="1500843" cy="230832"/>
          </a:xfrm>
          <a:prstGeom prst="rect">
            <a:avLst/>
          </a:prstGeom>
          <a:noFill/>
        </p:spPr>
        <p:txBody>
          <a:bodyPr wrap="square" rtlCol="0">
            <a:spAutoFit/>
          </a:bodyPr>
          <a:lstStyle/>
          <a:p>
            <a:pPr algn="ctr">
              <a:defRPr/>
            </a:pPr>
            <a:r>
              <a:rPr lang="en-US" sz="900" dirty="0">
                <a:solidFill>
                  <a:schemeClr val="tx1">
                    <a:lumMod val="85000"/>
                    <a:lumOff val="15000"/>
                  </a:schemeClr>
                </a:solidFill>
                <a:latin typeface="Roboto" panose="02000000000000000000" pitchFamily="2" charset="0"/>
                <a:ea typeface="Roboto" panose="02000000000000000000" pitchFamily="2" charset="0"/>
              </a:rPr>
              <a:t>Lightbox</a:t>
            </a:r>
            <a:endParaRPr lang="ru-RU" sz="900" dirty="0">
              <a:solidFill>
                <a:schemeClr val="tx1">
                  <a:lumMod val="85000"/>
                  <a:lumOff val="15000"/>
                </a:schemeClr>
              </a:solidFill>
              <a:latin typeface="Roboto" panose="02000000000000000000" pitchFamily="2" charset="0"/>
              <a:ea typeface="Roboto" panose="02000000000000000000" pitchFamily="2" charset="0"/>
            </a:endParaRPr>
          </a:p>
        </p:txBody>
      </p:sp>
      <p:pic>
        <p:nvPicPr>
          <p:cNvPr id="24" name="Рисунок 23">
            <a:extLst>
              <a:ext uri="{FF2B5EF4-FFF2-40B4-BE49-F238E27FC236}">
                <a16:creationId xmlns:a16="http://schemas.microsoft.com/office/drawing/2014/main" id="{36154F55-B33D-0424-2CF8-1E3120FEEC2B}"/>
              </a:ext>
            </a:extLst>
          </p:cNvPr>
          <p:cNvPicPr>
            <a:picLocks noChangeAspect="1"/>
          </p:cNvPicPr>
          <p:nvPr/>
        </p:nvPicPr>
        <p:blipFill>
          <a:blip r:embed="rId9"/>
          <a:stretch>
            <a:fillRect/>
          </a:stretch>
        </p:blipFill>
        <p:spPr>
          <a:xfrm>
            <a:off x="9796377" y="1724170"/>
            <a:ext cx="2040878" cy="1530659"/>
          </a:xfrm>
          <a:prstGeom prst="rect">
            <a:avLst/>
          </a:prstGeom>
        </p:spPr>
      </p:pic>
      <p:sp>
        <p:nvSpPr>
          <p:cNvPr id="25" name="TextBox 24">
            <a:extLst>
              <a:ext uri="{FF2B5EF4-FFF2-40B4-BE49-F238E27FC236}">
                <a16:creationId xmlns:a16="http://schemas.microsoft.com/office/drawing/2014/main" id="{331C5CAF-ADDD-EE59-71E6-51C5E7604BD7}"/>
              </a:ext>
            </a:extLst>
          </p:cNvPr>
          <p:cNvSpPr txBox="1"/>
          <p:nvPr/>
        </p:nvSpPr>
        <p:spPr>
          <a:xfrm>
            <a:off x="9576923" y="3291946"/>
            <a:ext cx="2384539" cy="230832"/>
          </a:xfrm>
          <a:prstGeom prst="rect">
            <a:avLst/>
          </a:prstGeom>
          <a:noFill/>
        </p:spPr>
        <p:txBody>
          <a:bodyPr wrap="square" rtlCol="0">
            <a:spAutoFit/>
          </a:bodyPr>
          <a:lstStyle/>
          <a:p>
            <a:pPr algn="ctr">
              <a:defRPr/>
            </a:pPr>
            <a:r>
              <a:rPr lang="en-US" sz="900" dirty="0">
                <a:solidFill>
                  <a:schemeClr val="tx1">
                    <a:lumMod val="85000"/>
                    <a:lumOff val="15000"/>
                  </a:schemeClr>
                </a:solidFill>
                <a:latin typeface="Roboto" panose="02000000000000000000" pitchFamily="2" charset="0"/>
                <a:ea typeface="Roboto" panose="02000000000000000000" pitchFamily="2" charset="0"/>
              </a:rPr>
              <a:t>Advertising structure </a:t>
            </a:r>
            <a:r>
              <a:rPr lang="en-US" sz="900" dirty="0" err="1">
                <a:solidFill>
                  <a:schemeClr val="tx1">
                    <a:lumMod val="85000"/>
                    <a:lumOff val="15000"/>
                  </a:schemeClr>
                </a:solidFill>
                <a:latin typeface="Roboto" panose="02000000000000000000" pitchFamily="2" charset="0"/>
                <a:ea typeface="Roboto" panose="02000000000000000000" pitchFamily="2" charset="0"/>
              </a:rPr>
              <a:t>Octanorm</a:t>
            </a:r>
            <a:r>
              <a:rPr lang="en-US" sz="900" dirty="0">
                <a:solidFill>
                  <a:schemeClr val="tx1">
                    <a:lumMod val="85000"/>
                    <a:lumOff val="15000"/>
                  </a:schemeClr>
                </a:solidFill>
                <a:latin typeface="Roboto" panose="02000000000000000000" pitchFamily="2" charset="0"/>
                <a:ea typeface="Roboto" panose="02000000000000000000" pitchFamily="2" charset="0"/>
              </a:rPr>
              <a:t> </a:t>
            </a:r>
            <a:endParaRPr lang="ru-RU" sz="900" dirty="0">
              <a:solidFill>
                <a:schemeClr val="tx1">
                  <a:lumMod val="85000"/>
                  <a:lumOff val="15000"/>
                </a:schemeClr>
              </a:solidFill>
              <a:latin typeface="Roboto" panose="02000000000000000000" pitchFamily="2" charset="0"/>
              <a:ea typeface="Roboto" panose="02000000000000000000" pitchFamily="2" charset="0"/>
            </a:endParaRPr>
          </a:p>
        </p:txBody>
      </p:sp>
      <p:pic>
        <p:nvPicPr>
          <p:cNvPr id="26" name="Рисунок 25" descr="Изображение выглядит как одежда, обувь, человек, строительство&#10;&#10;Автоматически созданное описание">
            <a:extLst>
              <a:ext uri="{FF2B5EF4-FFF2-40B4-BE49-F238E27FC236}">
                <a16:creationId xmlns:a16="http://schemas.microsoft.com/office/drawing/2014/main" id="{59608906-0AAD-1AF5-6B98-C9E387D10F61}"/>
              </a:ext>
            </a:extLst>
          </p:cNvPr>
          <p:cNvPicPr>
            <a:picLocks noChangeAspect="1"/>
          </p:cNvPicPr>
          <p:nvPr/>
        </p:nvPicPr>
        <p:blipFill>
          <a:blip r:embed="rId10"/>
          <a:stretch>
            <a:fillRect/>
          </a:stretch>
        </p:blipFill>
        <p:spPr>
          <a:xfrm>
            <a:off x="8341509" y="3594395"/>
            <a:ext cx="2040879" cy="1530659"/>
          </a:xfrm>
          <a:prstGeom prst="rect">
            <a:avLst/>
          </a:prstGeom>
        </p:spPr>
      </p:pic>
      <p:sp>
        <p:nvSpPr>
          <p:cNvPr id="27" name="TextBox 26">
            <a:extLst>
              <a:ext uri="{FF2B5EF4-FFF2-40B4-BE49-F238E27FC236}">
                <a16:creationId xmlns:a16="http://schemas.microsoft.com/office/drawing/2014/main" id="{FE262905-A015-A087-02C7-148752A22F8A}"/>
              </a:ext>
            </a:extLst>
          </p:cNvPr>
          <p:cNvSpPr txBox="1"/>
          <p:nvPr/>
        </p:nvSpPr>
        <p:spPr>
          <a:xfrm>
            <a:off x="8585318" y="5157564"/>
            <a:ext cx="1596093" cy="369332"/>
          </a:xfrm>
          <a:prstGeom prst="rect">
            <a:avLst/>
          </a:prstGeom>
          <a:noFill/>
        </p:spPr>
        <p:txBody>
          <a:bodyPr wrap="square" rtlCol="0">
            <a:spAutoFit/>
          </a:bodyPr>
          <a:lstStyle/>
          <a:p>
            <a:pPr algn="ctr">
              <a:defRPr/>
            </a:pPr>
            <a:r>
              <a:rPr lang="en-US" sz="900" dirty="0">
                <a:solidFill>
                  <a:schemeClr val="tx1">
                    <a:lumMod val="85000"/>
                    <a:lumOff val="15000"/>
                  </a:schemeClr>
                </a:solidFill>
                <a:latin typeface="Roboto" panose="02000000000000000000" pitchFamily="2" charset="0"/>
                <a:ea typeface="Roboto" panose="02000000000000000000" pitchFamily="2" charset="0"/>
              </a:rPr>
              <a:t>Advertising hanging banner in the foyer </a:t>
            </a:r>
            <a:endParaRPr lang="ru-RU" sz="900" dirty="0">
              <a:solidFill>
                <a:schemeClr val="tx1">
                  <a:lumMod val="85000"/>
                  <a:lumOff val="15000"/>
                </a:schemeClr>
              </a:solidFill>
              <a:latin typeface="Roboto" panose="02000000000000000000" pitchFamily="2" charset="0"/>
              <a:ea typeface="Roboto" panose="02000000000000000000" pitchFamily="2" charset="0"/>
            </a:endParaRPr>
          </a:p>
        </p:txBody>
      </p:sp>
      <p:pic>
        <p:nvPicPr>
          <p:cNvPr id="30" name="Рисунок 29" descr="Изображение выглядит как текст, потолок, в помещении, компания&#10;&#10;Автоматически созданное описание">
            <a:extLst>
              <a:ext uri="{FF2B5EF4-FFF2-40B4-BE49-F238E27FC236}">
                <a16:creationId xmlns:a16="http://schemas.microsoft.com/office/drawing/2014/main" id="{DCC6FEAD-4EED-190C-1C02-3F08AF8EB5EB}"/>
              </a:ext>
            </a:extLst>
          </p:cNvPr>
          <p:cNvPicPr>
            <a:picLocks noChangeAspect="1"/>
          </p:cNvPicPr>
          <p:nvPr/>
        </p:nvPicPr>
        <p:blipFill>
          <a:blip r:embed="rId11"/>
          <a:stretch>
            <a:fillRect/>
          </a:stretch>
        </p:blipFill>
        <p:spPr>
          <a:xfrm>
            <a:off x="9783221" y="5388396"/>
            <a:ext cx="2034630" cy="1144479"/>
          </a:xfrm>
          <a:prstGeom prst="rect">
            <a:avLst/>
          </a:prstGeom>
        </p:spPr>
      </p:pic>
      <p:sp>
        <p:nvSpPr>
          <p:cNvPr id="32" name="TextBox 31">
            <a:extLst>
              <a:ext uri="{FF2B5EF4-FFF2-40B4-BE49-F238E27FC236}">
                <a16:creationId xmlns:a16="http://schemas.microsoft.com/office/drawing/2014/main" id="{5FC46100-7787-CD45-9832-C268E0925D29}"/>
              </a:ext>
            </a:extLst>
          </p:cNvPr>
          <p:cNvSpPr txBox="1"/>
          <p:nvPr/>
        </p:nvSpPr>
        <p:spPr>
          <a:xfrm>
            <a:off x="9957547" y="6542725"/>
            <a:ext cx="1718539" cy="230832"/>
          </a:xfrm>
          <a:prstGeom prst="rect">
            <a:avLst/>
          </a:prstGeom>
          <a:noFill/>
        </p:spPr>
        <p:txBody>
          <a:bodyPr wrap="square" rtlCol="0">
            <a:spAutoFit/>
          </a:bodyPr>
          <a:lstStyle/>
          <a:p>
            <a:pPr algn="ctr">
              <a:defRPr/>
            </a:pPr>
            <a:r>
              <a:rPr lang="en-US" sz="900" dirty="0">
                <a:solidFill>
                  <a:schemeClr val="tx1">
                    <a:lumMod val="85000"/>
                    <a:lumOff val="15000"/>
                  </a:schemeClr>
                </a:solidFill>
                <a:latin typeface="Roboto" panose="02000000000000000000" pitchFamily="2" charset="0"/>
                <a:ea typeface="Roboto" panose="02000000000000000000" pitchFamily="2" charset="0"/>
              </a:rPr>
              <a:t>Video on the screen </a:t>
            </a:r>
            <a:endParaRPr lang="ru-RU" sz="900"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4" name="Овал 3">
            <a:extLst>
              <a:ext uri="{FF2B5EF4-FFF2-40B4-BE49-F238E27FC236}">
                <a16:creationId xmlns:a16="http://schemas.microsoft.com/office/drawing/2014/main" id="{52F2946E-4585-0828-8075-8AD1EC5DC543}"/>
              </a:ext>
            </a:extLst>
          </p:cNvPr>
          <p:cNvSpPr/>
          <p:nvPr/>
        </p:nvSpPr>
        <p:spPr>
          <a:xfrm>
            <a:off x="8433811" y="770554"/>
            <a:ext cx="819373" cy="717128"/>
          </a:xfrm>
          <a:prstGeom prst="ellipse">
            <a:avLst/>
          </a:prstGeom>
          <a:noFill/>
          <a:ln w="38100">
            <a:solidFill>
              <a:srgbClr val="EC65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769258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63EA7F-F650-0A0A-2A6D-70E33967D30C}"/>
              </a:ext>
            </a:extLst>
          </p:cNvPr>
          <p:cNvSpPr/>
          <p:nvPr/>
        </p:nvSpPr>
        <p:spPr>
          <a:xfrm>
            <a:off x="0" y="0"/>
            <a:ext cx="12221418" cy="6858000"/>
          </a:xfrm>
          <a:prstGeom prst="rect">
            <a:avLst/>
          </a:prstGeom>
          <a:gradFill>
            <a:gsLst>
              <a:gs pos="0">
                <a:srgbClr val="EC6503"/>
              </a:gs>
              <a:gs pos="55000">
                <a:srgbClr val="D05A02"/>
              </a:gs>
              <a:gs pos="100000">
                <a:srgbClr val="A6480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Прямоугольник: скругленные углы 21">
            <a:extLst>
              <a:ext uri="{FF2B5EF4-FFF2-40B4-BE49-F238E27FC236}">
                <a16:creationId xmlns:a16="http://schemas.microsoft.com/office/drawing/2014/main" id="{A696A546-5241-431E-13BE-08DC9DE1368E}"/>
              </a:ext>
            </a:extLst>
          </p:cNvPr>
          <p:cNvSpPr/>
          <p:nvPr/>
        </p:nvSpPr>
        <p:spPr>
          <a:xfrm>
            <a:off x="1238489" y="2489501"/>
            <a:ext cx="6605019" cy="1753160"/>
          </a:xfrm>
          <a:prstGeom prst="roundRect">
            <a:avLst>
              <a:gd name="adj" fmla="val 12098"/>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3">
            <a:extLst>
              <a:ext uri="{FF2B5EF4-FFF2-40B4-BE49-F238E27FC236}">
                <a16:creationId xmlns:a16="http://schemas.microsoft.com/office/drawing/2014/main" id="{B80154B2-D821-A2C4-9517-0CC294A43E95}"/>
              </a:ext>
            </a:extLst>
          </p:cNvPr>
          <p:cNvSpPr/>
          <p:nvPr/>
        </p:nvSpPr>
        <p:spPr>
          <a:xfrm>
            <a:off x="0" y="-1235"/>
            <a:ext cx="847015" cy="6858000"/>
          </a:xfrm>
          <a:prstGeom prst="rect">
            <a:avLst/>
          </a:prstGeom>
          <a:solidFill>
            <a:srgbClr val="172C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C41218A-CDB3-82ED-B2EC-B69F5B5725A1}"/>
              </a:ext>
            </a:extLst>
          </p:cNvPr>
          <p:cNvSpPr/>
          <p:nvPr/>
        </p:nvSpPr>
        <p:spPr>
          <a:xfrm>
            <a:off x="8234982" y="-1235"/>
            <a:ext cx="3677998" cy="6859235"/>
          </a:xfrm>
          <a:prstGeom prst="rect">
            <a:avLst/>
          </a:prstGeom>
          <a:gradFill flip="none" rotWithShape="1">
            <a:gsLst>
              <a:gs pos="0">
                <a:schemeClr val="bg1">
                  <a:lumMod val="85000"/>
                </a:schemeClr>
              </a:gs>
              <a:gs pos="50000">
                <a:schemeClr val="bg2"/>
              </a:gs>
              <a:gs pos="99000">
                <a:schemeClr val="bg1"/>
              </a:gs>
            </a:gsLst>
            <a:path path="circle">
              <a:fillToRect l="50000" t="50000" r="50000" b="50000"/>
            </a:path>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CA5D7A5-98A6-F928-6E86-D1CBF971F4E4}"/>
              </a:ext>
            </a:extLst>
          </p:cNvPr>
          <p:cNvSpPr txBox="1"/>
          <p:nvPr/>
        </p:nvSpPr>
        <p:spPr>
          <a:xfrm rot="16200000">
            <a:off x="-870792" y="4519181"/>
            <a:ext cx="259077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Exhibition advertising opportunities</a:t>
            </a:r>
            <a:endParaRPr kumimoji="0" lang="ru-RU"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aphicFrame>
        <p:nvGraphicFramePr>
          <p:cNvPr id="6" name="Таблица 5">
            <a:extLst>
              <a:ext uri="{FF2B5EF4-FFF2-40B4-BE49-F238E27FC236}">
                <a16:creationId xmlns:a16="http://schemas.microsoft.com/office/drawing/2014/main" id="{184990D2-22B9-09B2-8769-76BEBB4C9767}"/>
              </a:ext>
            </a:extLst>
          </p:cNvPr>
          <p:cNvGraphicFramePr>
            <a:graphicFrameLocks noGrp="1"/>
          </p:cNvGraphicFramePr>
          <p:nvPr>
            <p:extLst>
              <p:ext uri="{D42A27DB-BD31-4B8C-83A1-F6EECF244321}">
                <p14:modId xmlns:p14="http://schemas.microsoft.com/office/powerpoint/2010/main" val="23176403"/>
              </p:ext>
            </p:extLst>
          </p:nvPr>
        </p:nvGraphicFramePr>
        <p:xfrm>
          <a:off x="1415328" y="2566480"/>
          <a:ext cx="6321653" cy="1631196"/>
        </p:xfrm>
        <a:graphic>
          <a:graphicData uri="http://schemas.openxmlformats.org/drawingml/2006/table">
            <a:tbl>
              <a:tblPr firstRow="1" bandRow="1">
                <a:tableStyleId>{5C22544A-7EE6-4342-B048-85BDC9FD1C3A}</a:tableStyleId>
              </a:tblPr>
              <a:tblGrid>
                <a:gridCol w="460847">
                  <a:extLst>
                    <a:ext uri="{9D8B030D-6E8A-4147-A177-3AD203B41FA5}">
                      <a16:colId xmlns:a16="http://schemas.microsoft.com/office/drawing/2014/main" val="3818540018"/>
                    </a:ext>
                  </a:extLst>
                </a:gridCol>
                <a:gridCol w="4467475">
                  <a:extLst>
                    <a:ext uri="{9D8B030D-6E8A-4147-A177-3AD203B41FA5}">
                      <a16:colId xmlns:a16="http://schemas.microsoft.com/office/drawing/2014/main" val="913392661"/>
                    </a:ext>
                  </a:extLst>
                </a:gridCol>
                <a:gridCol w="1393331">
                  <a:extLst>
                    <a:ext uri="{9D8B030D-6E8A-4147-A177-3AD203B41FA5}">
                      <a16:colId xmlns:a16="http://schemas.microsoft.com/office/drawing/2014/main" val="1959174110"/>
                    </a:ext>
                  </a:extLst>
                </a:gridCol>
              </a:tblGrid>
              <a:tr h="391332">
                <a:tc>
                  <a:txBody>
                    <a:bodyPr/>
                    <a:lstStyle/>
                    <a:p>
                      <a:pPr algn="ctr"/>
                      <a:r>
                        <a:rPr lang="en-US" sz="1200" b="0" kern="1200" dirty="0">
                          <a:solidFill>
                            <a:srgbClr val="EC6503"/>
                          </a:solidFill>
                          <a:effectLst/>
                          <a:latin typeface="Roboto" panose="02000000000000000000" pitchFamily="2" charset="0"/>
                          <a:ea typeface="Roboto" panose="02000000000000000000" pitchFamily="2" charset="0"/>
                          <a:cs typeface="+mn-cs"/>
                        </a:rPr>
                        <a:t>6.1</a:t>
                      </a:r>
                      <a:endParaRPr lang="en-US" sz="1000" b="0" dirty="0">
                        <a:solidFill>
                          <a:srgbClr val="EC6503"/>
                        </a:solidFill>
                        <a:latin typeface="Roboto" panose="02000000000000000000" pitchFamily="2" charset="0"/>
                        <a:ea typeface="Roboto" panose="02000000000000000000" pitchFamily="2"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200" b="0" kern="1200" dirty="0">
                          <a:solidFill>
                            <a:srgbClr val="EC6503"/>
                          </a:solidFill>
                          <a:effectLst/>
                          <a:latin typeface="Roboto" panose="02000000000000000000" pitchFamily="2" charset="0"/>
                          <a:ea typeface="Roboto" panose="02000000000000000000" pitchFamily="2" charset="0"/>
                          <a:cs typeface="+mn-cs"/>
                        </a:rPr>
                        <a:t>Branding of turnstiles, 6 items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b="1" kern="1200" dirty="0">
                          <a:solidFill>
                            <a:srgbClr val="172C51"/>
                          </a:solidFill>
                          <a:effectLst/>
                          <a:latin typeface="Roboto" panose="02000000000000000000" pitchFamily="2" charset="0"/>
                          <a:ea typeface="Roboto" panose="02000000000000000000" pitchFamily="2" charset="0"/>
                          <a:cs typeface="+mn-cs"/>
                        </a:rPr>
                        <a:t>1 200</a:t>
                      </a:r>
                      <a:r>
                        <a:rPr lang="ru-RU" sz="1400" b="1" kern="1200" dirty="0">
                          <a:solidFill>
                            <a:srgbClr val="172C51"/>
                          </a:solidFill>
                          <a:effectLst/>
                          <a:latin typeface="Roboto" panose="02000000000000000000" pitchFamily="2" charset="0"/>
                          <a:ea typeface="Roboto" panose="02000000000000000000" pitchFamily="2" charset="0"/>
                          <a:cs typeface="+mn-cs"/>
                        </a:rPr>
                        <a:t> </a:t>
                      </a:r>
                      <a:r>
                        <a:rPr lang="en-US" sz="1100" b="1" kern="1200" dirty="0">
                          <a:solidFill>
                            <a:srgbClr val="172C51"/>
                          </a:solidFill>
                          <a:effectLst/>
                          <a:latin typeface="Roboto" panose="02000000000000000000" pitchFamily="2" charset="0"/>
                          <a:ea typeface="Roboto" panose="02000000000000000000" pitchFamily="2" charset="0"/>
                          <a:cs typeface="+mn-cs"/>
                        </a:rPr>
                        <a:t>euro</a:t>
                      </a:r>
                      <a:endParaRPr lang="en-US" sz="1400" b="1" dirty="0">
                        <a:solidFill>
                          <a:srgbClr val="172C51"/>
                        </a:solidFill>
                        <a:latin typeface="Roboto" panose="02000000000000000000" pitchFamily="2"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777470576"/>
                  </a:ext>
                </a:extLst>
              </a:tr>
              <a:tr h="391332">
                <a:tc>
                  <a:txBody>
                    <a:bodyPr/>
                    <a:lstStyle/>
                    <a:p>
                      <a:pPr algn="ctr"/>
                      <a:r>
                        <a:rPr lang="en-US" sz="1200" b="0" dirty="0">
                          <a:solidFill>
                            <a:srgbClr val="EC6503"/>
                          </a:solidFill>
                          <a:latin typeface="Roboto" panose="02000000000000000000" pitchFamily="2" charset="0"/>
                          <a:ea typeface="Roboto" panose="02000000000000000000" pitchFamily="2" charset="0"/>
                        </a:rPr>
                        <a:t>6.2</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200" b="0" dirty="0">
                          <a:solidFill>
                            <a:srgbClr val="EC6503"/>
                          </a:solidFill>
                          <a:latin typeface="Roboto" panose="02000000000000000000" pitchFamily="2" charset="0"/>
                          <a:ea typeface="Roboto" panose="02000000000000000000" pitchFamily="2" charset="0"/>
                        </a:rPr>
                        <a:t>Stickers 5.68x0.9 m on the balcony, for 1 piece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b="1" dirty="0">
                          <a:solidFill>
                            <a:srgbClr val="172C51"/>
                          </a:solidFill>
                          <a:latin typeface="Roboto" panose="02000000000000000000" pitchFamily="2" charset="0"/>
                          <a:ea typeface="Roboto" panose="02000000000000000000" pitchFamily="2" charset="0"/>
                        </a:rPr>
                        <a:t>470</a:t>
                      </a:r>
                      <a:r>
                        <a:rPr lang="ru-RU" sz="1400" b="1" dirty="0">
                          <a:solidFill>
                            <a:srgbClr val="172C51"/>
                          </a:solidFill>
                          <a:latin typeface="Roboto" panose="02000000000000000000" pitchFamily="2" charset="0"/>
                          <a:ea typeface="Roboto" panose="02000000000000000000" pitchFamily="2" charset="0"/>
                        </a:rPr>
                        <a:t> </a:t>
                      </a:r>
                      <a:r>
                        <a:rPr lang="en-US" sz="1100" b="1" dirty="0">
                          <a:solidFill>
                            <a:srgbClr val="172C51"/>
                          </a:solidFill>
                          <a:latin typeface="Roboto" panose="02000000000000000000" pitchFamily="2" charset="0"/>
                          <a:ea typeface="Roboto" panose="02000000000000000000" pitchFamily="2" charset="0"/>
                        </a:rPr>
                        <a:t>euro</a:t>
                      </a:r>
                      <a:endParaRPr lang="en-US" sz="1400" b="1" dirty="0">
                        <a:solidFill>
                          <a:srgbClr val="172C51"/>
                        </a:solidFill>
                        <a:latin typeface="Roboto" panose="02000000000000000000" pitchFamily="2"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306849181"/>
                  </a:ext>
                </a:extLst>
              </a:tr>
              <a:tr h="391332">
                <a:tc>
                  <a:txBody>
                    <a:bodyPr/>
                    <a:lstStyle/>
                    <a:p>
                      <a:pPr algn="ctr"/>
                      <a:r>
                        <a:rPr lang="en-US" sz="1200" b="0" dirty="0">
                          <a:solidFill>
                            <a:srgbClr val="EC6503"/>
                          </a:solidFill>
                          <a:latin typeface="Roboto" panose="02000000000000000000" pitchFamily="2" charset="0"/>
                          <a:ea typeface="Roboto" panose="02000000000000000000" pitchFamily="2" charset="0"/>
                        </a:rPr>
                        <a:t>6.3</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200" b="0" dirty="0">
                          <a:solidFill>
                            <a:srgbClr val="EC6503"/>
                          </a:solidFill>
                          <a:latin typeface="Roboto" panose="02000000000000000000" pitchFamily="2" charset="0"/>
                          <a:ea typeface="Roboto" panose="02000000000000000000" pitchFamily="2" charset="0"/>
                        </a:rPr>
                        <a:t>Stickers 5.6x3 on the glasses of the Pavilion 1 food court,</a:t>
                      </a:r>
                    </a:p>
                    <a:p>
                      <a:pPr algn="ctr"/>
                      <a:r>
                        <a:rPr lang="en-US" sz="1200" b="0" dirty="0">
                          <a:solidFill>
                            <a:srgbClr val="EC6503"/>
                          </a:solidFill>
                          <a:latin typeface="Roboto" panose="02000000000000000000" pitchFamily="2" charset="0"/>
                          <a:ea typeface="Roboto" panose="02000000000000000000" pitchFamily="2" charset="0"/>
                        </a:rPr>
                        <a:t>per 2 piece </a:t>
                      </a:r>
                      <a:endParaRPr lang="ru-RU" sz="1200" b="0" dirty="0">
                        <a:solidFill>
                          <a:srgbClr val="EC6503"/>
                        </a:solidFill>
                        <a:latin typeface="Roboto" panose="02000000000000000000" pitchFamily="2"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b="1" dirty="0">
                          <a:solidFill>
                            <a:srgbClr val="172C51"/>
                          </a:solidFill>
                          <a:latin typeface="Roboto" panose="02000000000000000000" pitchFamily="2" charset="0"/>
                          <a:ea typeface="Roboto" panose="02000000000000000000" pitchFamily="2" charset="0"/>
                        </a:rPr>
                        <a:t>6 500</a:t>
                      </a:r>
                      <a:r>
                        <a:rPr lang="ru-RU" sz="1400" b="1" dirty="0">
                          <a:solidFill>
                            <a:srgbClr val="172C51"/>
                          </a:solidFill>
                          <a:latin typeface="Roboto" panose="02000000000000000000" pitchFamily="2" charset="0"/>
                          <a:ea typeface="Roboto" panose="02000000000000000000" pitchFamily="2" charset="0"/>
                        </a:rPr>
                        <a:t> </a:t>
                      </a:r>
                      <a:r>
                        <a:rPr lang="en-US" sz="1100" b="1" dirty="0">
                          <a:solidFill>
                            <a:srgbClr val="172C51"/>
                          </a:solidFill>
                          <a:latin typeface="Roboto" panose="02000000000000000000" pitchFamily="2" charset="0"/>
                          <a:ea typeface="Roboto" panose="02000000000000000000" pitchFamily="2" charset="0"/>
                        </a:rPr>
                        <a:t>euro</a:t>
                      </a:r>
                      <a:endParaRPr lang="en-US" sz="1400" b="1" dirty="0">
                        <a:solidFill>
                          <a:srgbClr val="172C51"/>
                        </a:solidFill>
                        <a:latin typeface="Roboto" panose="02000000000000000000" pitchFamily="2"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182827918"/>
                  </a:ext>
                </a:extLst>
              </a:tr>
              <a:tr h="391332">
                <a:tc>
                  <a:txBody>
                    <a:bodyPr/>
                    <a:lstStyle/>
                    <a:p>
                      <a:pPr algn="ctr"/>
                      <a:r>
                        <a:rPr lang="en-US" sz="1200" b="0" dirty="0">
                          <a:solidFill>
                            <a:srgbClr val="EC6503"/>
                          </a:solidFill>
                          <a:latin typeface="Roboto" panose="02000000000000000000" pitchFamily="2" charset="0"/>
                          <a:ea typeface="Roboto" panose="02000000000000000000" pitchFamily="2" charset="0"/>
                        </a:rPr>
                        <a:t>6.4</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200" b="0" dirty="0">
                          <a:solidFill>
                            <a:srgbClr val="EC6503"/>
                          </a:solidFill>
                          <a:latin typeface="Roboto" panose="02000000000000000000" pitchFamily="2" charset="0"/>
                          <a:ea typeface="Roboto" panose="02000000000000000000" pitchFamily="2" charset="0"/>
                        </a:rPr>
                        <a:t>Floor sticker 1x1 m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b="1" dirty="0">
                          <a:solidFill>
                            <a:srgbClr val="172C51"/>
                          </a:solidFill>
                          <a:latin typeface="Roboto" panose="02000000000000000000" pitchFamily="2" charset="0"/>
                          <a:ea typeface="Roboto" panose="02000000000000000000" pitchFamily="2" charset="0"/>
                        </a:rPr>
                        <a:t>105</a:t>
                      </a:r>
                      <a:r>
                        <a:rPr lang="ru-RU" sz="1400" b="1" dirty="0">
                          <a:solidFill>
                            <a:srgbClr val="172C51"/>
                          </a:solidFill>
                          <a:latin typeface="Roboto" panose="02000000000000000000" pitchFamily="2" charset="0"/>
                          <a:ea typeface="Roboto" panose="02000000000000000000" pitchFamily="2" charset="0"/>
                        </a:rPr>
                        <a:t> </a:t>
                      </a:r>
                      <a:r>
                        <a:rPr lang="en-US" sz="1100" b="1" dirty="0">
                          <a:solidFill>
                            <a:srgbClr val="172C51"/>
                          </a:solidFill>
                          <a:latin typeface="Roboto" panose="02000000000000000000" pitchFamily="2" charset="0"/>
                          <a:ea typeface="Roboto" panose="02000000000000000000" pitchFamily="2" charset="0"/>
                        </a:rPr>
                        <a:t>euro</a:t>
                      </a:r>
                      <a:endParaRPr lang="en-US" sz="1400" b="1" dirty="0">
                        <a:solidFill>
                          <a:srgbClr val="172C51"/>
                        </a:solidFill>
                        <a:latin typeface="Roboto" panose="02000000000000000000" pitchFamily="2"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609747929"/>
                  </a:ext>
                </a:extLst>
              </a:tr>
            </a:tbl>
          </a:graphicData>
        </a:graphic>
      </p:graphicFrame>
      <p:pic>
        <p:nvPicPr>
          <p:cNvPr id="28" name="Рисунок 27">
            <a:extLst>
              <a:ext uri="{FF2B5EF4-FFF2-40B4-BE49-F238E27FC236}">
                <a16:creationId xmlns:a16="http://schemas.microsoft.com/office/drawing/2014/main" id="{527DAB62-EF50-81BE-0325-96D7161DEE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93545" y="1811253"/>
            <a:ext cx="833874" cy="359925"/>
          </a:xfrm>
          <a:prstGeom prst="rect">
            <a:avLst/>
          </a:prstGeom>
        </p:spPr>
      </p:pic>
      <p:pic>
        <p:nvPicPr>
          <p:cNvPr id="29" name="Рисунок 28">
            <a:extLst>
              <a:ext uri="{FF2B5EF4-FFF2-40B4-BE49-F238E27FC236}">
                <a16:creationId xmlns:a16="http://schemas.microsoft.com/office/drawing/2014/main" id="{83E2BB67-F92C-B531-838B-DD12426A5E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20577" y="724458"/>
            <a:ext cx="1096839" cy="150954"/>
          </a:xfrm>
          <a:prstGeom prst="rect">
            <a:avLst/>
          </a:prstGeom>
        </p:spPr>
      </p:pic>
      <p:pic>
        <p:nvPicPr>
          <p:cNvPr id="3" name="Рисунок 2" descr="Крышка вправо со сплошной заливкой">
            <a:extLst>
              <a:ext uri="{FF2B5EF4-FFF2-40B4-BE49-F238E27FC236}">
                <a16:creationId xmlns:a16="http://schemas.microsoft.com/office/drawing/2014/main" id="{88935468-9377-7EAA-6AAF-7CD34EFCAE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86955" y="5895500"/>
            <a:ext cx="710985" cy="710985"/>
          </a:xfrm>
          <a:prstGeom prst="rect">
            <a:avLst/>
          </a:prstGeom>
        </p:spPr>
      </p:pic>
      <p:pic>
        <p:nvPicPr>
          <p:cNvPr id="5" name="Рисунок 4" descr="Крышка вправо со сплошной заливкой">
            <a:extLst>
              <a:ext uri="{FF2B5EF4-FFF2-40B4-BE49-F238E27FC236}">
                <a16:creationId xmlns:a16="http://schemas.microsoft.com/office/drawing/2014/main" id="{C0F18E17-34E6-55C9-3D67-CC61FA5948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86954" y="6065733"/>
            <a:ext cx="710985" cy="710985"/>
          </a:xfrm>
          <a:prstGeom prst="rect">
            <a:avLst/>
          </a:prstGeom>
        </p:spPr>
      </p:pic>
      <p:sp>
        <p:nvSpPr>
          <p:cNvPr id="10" name="TextBox 9">
            <a:extLst>
              <a:ext uri="{FF2B5EF4-FFF2-40B4-BE49-F238E27FC236}">
                <a16:creationId xmlns:a16="http://schemas.microsoft.com/office/drawing/2014/main" id="{8ADA4BB7-EC4E-5AE7-522F-DE50BE3FF9D1}"/>
              </a:ext>
            </a:extLst>
          </p:cNvPr>
          <p:cNvSpPr txBox="1"/>
          <p:nvPr/>
        </p:nvSpPr>
        <p:spPr>
          <a:xfrm>
            <a:off x="1155453" y="1380632"/>
            <a:ext cx="6688055" cy="784830"/>
          </a:xfrm>
          <a:prstGeom prst="rect">
            <a:avLst/>
          </a:prstGeom>
          <a:noFill/>
        </p:spPr>
        <p:txBody>
          <a:bodyPr wrap="square" rtlCol="0">
            <a:spAutoFit/>
          </a:bodyPr>
          <a:lstStyle/>
          <a:p>
            <a:pPr marL="285750" indent="-285750">
              <a:buFont typeface="Arial" panose="020B0604020202020204" pitchFamily="34" charset="0"/>
              <a:buChar char="•"/>
            </a:pPr>
            <a:r>
              <a:rPr lang="en-US" sz="1400" b="1" dirty="0">
                <a:solidFill>
                  <a:schemeClr val="bg1"/>
                </a:solidFill>
                <a:latin typeface="Roboto" panose="02000000000000000000" pitchFamily="2" charset="0"/>
                <a:ea typeface="Roboto" panose="02000000000000000000" pitchFamily="2" charset="0"/>
                <a:cs typeface="Roboto" panose="02000000000000000000" pitchFamily="2" charset="0"/>
              </a:rPr>
              <a:t>Stickers and surface branding</a:t>
            </a:r>
          </a:p>
          <a:p>
            <a:endParaRPr lang="ru-RU" sz="700" dirty="0">
              <a:solidFill>
                <a:schemeClr val="bg1"/>
              </a:solidFill>
              <a:latin typeface="Roboto" panose="02000000000000000000" pitchFamily="2" charset="0"/>
              <a:ea typeface="Roboto" panose="02000000000000000000" pitchFamily="2" charset="0"/>
              <a:cs typeface="Roboto" panose="02000000000000000000" pitchFamily="2" charset="0"/>
            </a:endParaRPr>
          </a:p>
          <a:p>
            <a:r>
              <a:rPr lang="en-US" sz="1200" dirty="0">
                <a:solidFill>
                  <a:schemeClr val="bg1"/>
                </a:solidFill>
                <a:latin typeface="Roboto" panose="02000000000000000000" pitchFamily="2" charset="0"/>
                <a:ea typeface="Roboto" panose="02000000000000000000" pitchFamily="2" charset="0"/>
                <a:cs typeface="Roboto" panose="02000000000000000000" pitchFamily="2" charset="0"/>
              </a:rPr>
              <a:t>Use a creative and modern way to catch the eye of potential customers and bring them to your stand.</a:t>
            </a:r>
          </a:p>
        </p:txBody>
      </p:sp>
      <p:sp>
        <p:nvSpPr>
          <p:cNvPr id="14" name="TextBox 13">
            <a:extLst>
              <a:ext uri="{FF2B5EF4-FFF2-40B4-BE49-F238E27FC236}">
                <a16:creationId xmlns:a16="http://schemas.microsoft.com/office/drawing/2014/main" id="{21DFA3D2-45E3-0759-FBF4-16214B8BDD3C}"/>
              </a:ext>
            </a:extLst>
          </p:cNvPr>
          <p:cNvSpPr txBox="1"/>
          <p:nvPr/>
        </p:nvSpPr>
        <p:spPr>
          <a:xfrm>
            <a:off x="8336546" y="1503886"/>
            <a:ext cx="1788272" cy="230832"/>
          </a:xfrm>
          <a:prstGeom prst="rect">
            <a:avLst/>
          </a:prstGeom>
          <a:noFill/>
        </p:spPr>
        <p:txBody>
          <a:bodyPr wrap="square" rtlCol="0">
            <a:spAutoFit/>
          </a:bodyPr>
          <a:lstStyle/>
          <a:p>
            <a:pPr algn="ctr">
              <a:defRPr/>
            </a:pPr>
            <a:r>
              <a:rPr lang="en-US" sz="900" b="0" kern="1200" dirty="0">
                <a:solidFill>
                  <a:schemeClr val="tx1">
                    <a:lumMod val="85000"/>
                    <a:lumOff val="15000"/>
                  </a:schemeClr>
                </a:solidFill>
                <a:effectLst/>
                <a:latin typeface="Roboto" panose="02000000000000000000" pitchFamily="2" charset="0"/>
                <a:ea typeface="Roboto" panose="02000000000000000000" pitchFamily="2" charset="0"/>
                <a:cs typeface="+mn-cs"/>
              </a:rPr>
              <a:t>Branding of turnstiles</a:t>
            </a:r>
            <a:endParaRPr lang="ru-RU" sz="900"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25" name="TextBox 24">
            <a:extLst>
              <a:ext uri="{FF2B5EF4-FFF2-40B4-BE49-F238E27FC236}">
                <a16:creationId xmlns:a16="http://schemas.microsoft.com/office/drawing/2014/main" id="{331C5CAF-ADDD-EE59-71E6-51C5E7604BD7}"/>
              </a:ext>
            </a:extLst>
          </p:cNvPr>
          <p:cNvSpPr txBox="1"/>
          <p:nvPr/>
        </p:nvSpPr>
        <p:spPr>
          <a:xfrm>
            <a:off x="9264195" y="3429000"/>
            <a:ext cx="3378631" cy="230832"/>
          </a:xfrm>
          <a:prstGeom prst="rect">
            <a:avLst/>
          </a:prstGeom>
          <a:noFill/>
        </p:spPr>
        <p:txBody>
          <a:bodyPr wrap="square" rtlCol="0">
            <a:spAutoFit/>
          </a:bodyPr>
          <a:lstStyle/>
          <a:p>
            <a:pPr algn="ctr">
              <a:defRPr/>
            </a:pPr>
            <a:r>
              <a:rPr lang="en-US" sz="900" b="0" kern="1200" dirty="0">
                <a:solidFill>
                  <a:schemeClr val="tx1">
                    <a:lumMod val="85000"/>
                    <a:lumOff val="15000"/>
                  </a:schemeClr>
                </a:solidFill>
                <a:effectLst/>
                <a:latin typeface="Roboto" panose="02000000000000000000" pitchFamily="2" charset="0"/>
                <a:ea typeface="Roboto" panose="02000000000000000000" pitchFamily="2" charset="0"/>
                <a:cs typeface="+mn-cs"/>
              </a:rPr>
              <a:t>Stickers on the balcony</a:t>
            </a:r>
            <a:endParaRPr lang="ru-RU" sz="900" dirty="0">
              <a:solidFill>
                <a:schemeClr val="tx1">
                  <a:lumMod val="85000"/>
                  <a:lumOff val="15000"/>
                </a:schemeClr>
              </a:solidFill>
              <a:latin typeface="Roboto" panose="02000000000000000000" pitchFamily="2" charset="0"/>
              <a:ea typeface="Roboto" panose="02000000000000000000" pitchFamily="2" charset="0"/>
            </a:endParaRPr>
          </a:p>
        </p:txBody>
      </p:sp>
      <p:pic>
        <p:nvPicPr>
          <p:cNvPr id="4" name="Рисунок 3" descr="Изображение выглядит как текст, Контейнер для отходов, Турникет, корзина&#10;&#10;Автоматически созданное описание">
            <a:extLst>
              <a:ext uri="{FF2B5EF4-FFF2-40B4-BE49-F238E27FC236}">
                <a16:creationId xmlns:a16="http://schemas.microsoft.com/office/drawing/2014/main" id="{3AAF3A2D-5687-3693-AB6C-18695FC6AA66}"/>
              </a:ext>
            </a:extLst>
          </p:cNvPr>
          <p:cNvPicPr>
            <a:picLocks noChangeAspect="1"/>
          </p:cNvPicPr>
          <p:nvPr/>
        </p:nvPicPr>
        <p:blipFill>
          <a:blip r:embed="rId8"/>
          <a:stretch>
            <a:fillRect/>
          </a:stretch>
        </p:blipFill>
        <p:spPr>
          <a:xfrm>
            <a:off x="8329448" y="139433"/>
            <a:ext cx="1788272" cy="1341205"/>
          </a:xfrm>
          <a:prstGeom prst="rect">
            <a:avLst/>
          </a:prstGeom>
        </p:spPr>
      </p:pic>
      <p:pic>
        <p:nvPicPr>
          <p:cNvPr id="7" name="Рисунок 6" descr="Изображение выглядит как текст, Торговый центр, в помещении, человек&#10;&#10;Автоматически созданное описание">
            <a:extLst>
              <a:ext uri="{FF2B5EF4-FFF2-40B4-BE49-F238E27FC236}">
                <a16:creationId xmlns:a16="http://schemas.microsoft.com/office/drawing/2014/main" id="{6CEE1DE8-C0E4-9ECE-B3A2-F2EEB5717A0F}"/>
              </a:ext>
            </a:extLst>
          </p:cNvPr>
          <p:cNvPicPr>
            <a:picLocks noChangeAspect="1"/>
          </p:cNvPicPr>
          <p:nvPr/>
        </p:nvPicPr>
        <p:blipFill rotWithShape="1">
          <a:blip r:embed="rId9"/>
          <a:srcRect r="47653"/>
          <a:stretch/>
        </p:blipFill>
        <p:spPr>
          <a:xfrm>
            <a:off x="10018763" y="1795595"/>
            <a:ext cx="1788272" cy="1616574"/>
          </a:xfrm>
          <a:prstGeom prst="rect">
            <a:avLst/>
          </a:prstGeom>
        </p:spPr>
      </p:pic>
      <p:pic>
        <p:nvPicPr>
          <p:cNvPr id="8" name="Рисунок 7" descr="Изображение выглядит как текст, пол, Напольное покрытие, в помещении&#10;&#10;Автоматически созданное описание">
            <a:extLst>
              <a:ext uri="{FF2B5EF4-FFF2-40B4-BE49-F238E27FC236}">
                <a16:creationId xmlns:a16="http://schemas.microsoft.com/office/drawing/2014/main" id="{C6144A19-EA4C-1ACE-25AA-99FB0814D305}"/>
              </a:ext>
            </a:extLst>
          </p:cNvPr>
          <p:cNvPicPr>
            <a:picLocks noChangeAspect="1"/>
          </p:cNvPicPr>
          <p:nvPr/>
        </p:nvPicPr>
        <p:blipFill>
          <a:blip r:embed="rId10"/>
          <a:stretch>
            <a:fillRect/>
          </a:stretch>
        </p:blipFill>
        <p:spPr>
          <a:xfrm>
            <a:off x="9944398" y="5217289"/>
            <a:ext cx="1862637" cy="1230866"/>
          </a:xfrm>
          <a:prstGeom prst="rect">
            <a:avLst/>
          </a:prstGeom>
        </p:spPr>
      </p:pic>
      <p:sp>
        <p:nvSpPr>
          <p:cNvPr id="9" name="TextBox 8">
            <a:extLst>
              <a:ext uri="{FF2B5EF4-FFF2-40B4-BE49-F238E27FC236}">
                <a16:creationId xmlns:a16="http://schemas.microsoft.com/office/drawing/2014/main" id="{86E312C9-B83F-6FDE-E0B1-BEE48ECE9436}"/>
              </a:ext>
            </a:extLst>
          </p:cNvPr>
          <p:cNvSpPr txBox="1"/>
          <p:nvPr/>
        </p:nvSpPr>
        <p:spPr>
          <a:xfrm>
            <a:off x="10177623" y="6491069"/>
            <a:ext cx="1500843" cy="230832"/>
          </a:xfrm>
          <a:prstGeom prst="rect">
            <a:avLst/>
          </a:prstGeom>
          <a:noFill/>
        </p:spPr>
        <p:txBody>
          <a:bodyPr wrap="square" rtlCol="0">
            <a:spAutoFit/>
          </a:bodyPr>
          <a:lstStyle/>
          <a:p>
            <a:pPr algn="ctr">
              <a:defRPr/>
            </a:pPr>
            <a:r>
              <a:rPr lang="en-US" sz="900" dirty="0">
                <a:solidFill>
                  <a:schemeClr val="tx1">
                    <a:lumMod val="85000"/>
                    <a:lumOff val="15000"/>
                  </a:schemeClr>
                </a:solidFill>
                <a:latin typeface="Roboto" panose="02000000000000000000" pitchFamily="2" charset="0"/>
                <a:ea typeface="Roboto" panose="02000000000000000000" pitchFamily="2" charset="0"/>
              </a:rPr>
              <a:t>Floor stickers</a:t>
            </a:r>
            <a:endParaRPr lang="ru-RU" sz="900"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11" name="Овал 10">
            <a:extLst>
              <a:ext uri="{FF2B5EF4-FFF2-40B4-BE49-F238E27FC236}">
                <a16:creationId xmlns:a16="http://schemas.microsoft.com/office/drawing/2014/main" id="{9D97CA44-2B11-EEE3-BCBA-D2AA81E4E3E5}"/>
              </a:ext>
            </a:extLst>
          </p:cNvPr>
          <p:cNvSpPr/>
          <p:nvPr/>
        </p:nvSpPr>
        <p:spPr>
          <a:xfrm>
            <a:off x="10030152" y="2021824"/>
            <a:ext cx="995453" cy="1089312"/>
          </a:xfrm>
          <a:prstGeom prst="ellipse">
            <a:avLst/>
          </a:prstGeom>
          <a:noFill/>
          <a:ln w="38100">
            <a:solidFill>
              <a:srgbClr val="EC65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3" name="Рисунок 12" descr="Изображение выглядит как Торговый центр, аэропорт, строительство, в помещении&#10;&#10;Автоматически созданное описание">
            <a:extLst>
              <a:ext uri="{FF2B5EF4-FFF2-40B4-BE49-F238E27FC236}">
                <a16:creationId xmlns:a16="http://schemas.microsoft.com/office/drawing/2014/main" id="{26535112-6507-0CA5-B4D8-5EDAE68CF6A3}"/>
              </a:ext>
            </a:extLst>
          </p:cNvPr>
          <p:cNvPicPr>
            <a:picLocks noChangeAspect="1"/>
          </p:cNvPicPr>
          <p:nvPr/>
        </p:nvPicPr>
        <p:blipFill rotWithShape="1">
          <a:blip r:embed="rId11"/>
          <a:srcRect b="17610"/>
          <a:stretch/>
        </p:blipFill>
        <p:spPr>
          <a:xfrm>
            <a:off x="8336546" y="3720430"/>
            <a:ext cx="1939647" cy="1253633"/>
          </a:xfrm>
          <a:prstGeom prst="rect">
            <a:avLst/>
          </a:prstGeom>
        </p:spPr>
      </p:pic>
      <p:sp>
        <p:nvSpPr>
          <p:cNvPr id="15" name="Овал 14">
            <a:extLst>
              <a:ext uri="{FF2B5EF4-FFF2-40B4-BE49-F238E27FC236}">
                <a16:creationId xmlns:a16="http://schemas.microsoft.com/office/drawing/2014/main" id="{6FE4446B-EBCE-439D-6EAC-024A69AB8233}"/>
              </a:ext>
            </a:extLst>
          </p:cNvPr>
          <p:cNvSpPr/>
          <p:nvPr/>
        </p:nvSpPr>
        <p:spPr>
          <a:xfrm>
            <a:off x="8336546" y="3933825"/>
            <a:ext cx="1939647" cy="590550"/>
          </a:xfrm>
          <a:prstGeom prst="ellipse">
            <a:avLst/>
          </a:prstGeom>
          <a:noFill/>
          <a:ln w="38100">
            <a:solidFill>
              <a:srgbClr val="EC65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TextBox 15">
            <a:extLst>
              <a:ext uri="{FF2B5EF4-FFF2-40B4-BE49-F238E27FC236}">
                <a16:creationId xmlns:a16="http://schemas.microsoft.com/office/drawing/2014/main" id="{5BBA7572-089E-3D70-418F-DFA8E18DFFAA}"/>
              </a:ext>
            </a:extLst>
          </p:cNvPr>
          <p:cNvSpPr txBox="1"/>
          <p:nvPr/>
        </p:nvSpPr>
        <p:spPr>
          <a:xfrm>
            <a:off x="7646974" y="4976418"/>
            <a:ext cx="3378631" cy="230832"/>
          </a:xfrm>
          <a:prstGeom prst="rect">
            <a:avLst/>
          </a:prstGeom>
          <a:noFill/>
        </p:spPr>
        <p:txBody>
          <a:bodyPr wrap="square" rtlCol="0">
            <a:spAutoFit/>
          </a:bodyPr>
          <a:lstStyle/>
          <a:p>
            <a:pPr algn="ctr">
              <a:defRPr/>
            </a:pPr>
            <a:r>
              <a:rPr lang="en-US" sz="900" dirty="0">
                <a:solidFill>
                  <a:schemeClr val="tx1">
                    <a:lumMod val="85000"/>
                    <a:lumOff val="15000"/>
                  </a:schemeClr>
                </a:solidFill>
                <a:latin typeface="Roboto" panose="02000000000000000000" pitchFamily="2" charset="0"/>
                <a:ea typeface="Roboto" panose="02000000000000000000" pitchFamily="2" charset="0"/>
              </a:rPr>
              <a:t>Stickers on food court windows</a:t>
            </a:r>
            <a:endParaRPr lang="ru-RU" sz="900" dirty="0">
              <a:solidFill>
                <a:schemeClr val="tx1">
                  <a:lumMod val="85000"/>
                  <a:lumOff val="1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644271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63EA7F-F650-0A0A-2A6D-70E33967D30C}"/>
              </a:ext>
            </a:extLst>
          </p:cNvPr>
          <p:cNvSpPr/>
          <p:nvPr/>
        </p:nvSpPr>
        <p:spPr>
          <a:xfrm>
            <a:off x="0" y="0"/>
            <a:ext cx="12221418" cy="6858000"/>
          </a:xfrm>
          <a:prstGeom prst="rect">
            <a:avLst/>
          </a:prstGeom>
          <a:gradFill>
            <a:gsLst>
              <a:gs pos="0">
                <a:srgbClr val="EC6503"/>
              </a:gs>
              <a:gs pos="55000">
                <a:srgbClr val="D05A02"/>
              </a:gs>
              <a:gs pos="100000">
                <a:srgbClr val="A6480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Прямоугольник: скругленные углы 21">
            <a:extLst>
              <a:ext uri="{FF2B5EF4-FFF2-40B4-BE49-F238E27FC236}">
                <a16:creationId xmlns:a16="http://schemas.microsoft.com/office/drawing/2014/main" id="{A696A546-5241-431E-13BE-08DC9DE1368E}"/>
              </a:ext>
            </a:extLst>
          </p:cNvPr>
          <p:cNvSpPr/>
          <p:nvPr/>
        </p:nvSpPr>
        <p:spPr>
          <a:xfrm>
            <a:off x="1301858" y="2153695"/>
            <a:ext cx="6486040" cy="473268"/>
          </a:xfrm>
          <a:prstGeom prst="roundRect">
            <a:avLst>
              <a:gd name="adj" fmla="val 42336"/>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3">
            <a:extLst>
              <a:ext uri="{FF2B5EF4-FFF2-40B4-BE49-F238E27FC236}">
                <a16:creationId xmlns:a16="http://schemas.microsoft.com/office/drawing/2014/main" id="{B80154B2-D821-A2C4-9517-0CC294A43E95}"/>
              </a:ext>
            </a:extLst>
          </p:cNvPr>
          <p:cNvSpPr/>
          <p:nvPr/>
        </p:nvSpPr>
        <p:spPr>
          <a:xfrm>
            <a:off x="0" y="-1235"/>
            <a:ext cx="847015" cy="6858000"/>
          </a:xfrm>
          <a:prstGeom prst="rect">
            <a:avLst/>
          </a:prstGeom>
          <a:solidFill>
            <a:srgbClr val="172C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C41218A-CDB3-82ED-B2EC-B69F5B5725A1}"/>
              </a:ext>
            </a:extLst>
          </p:cNvPr>
          <p:cNvSpPr/>
          <p:nvPr/>
        </p:nvSpPr>
        <p:spPr>
          <a:xfrm>
            <a:off x="8234982" y="-1235"/>
            <a:ext cx="3677998" cy="6859235"/>
          </a:xfrm>
          <a:prstGeom prst="rect">
            <a:avLst/>
          </a:prstGeom>
          <a:gradFill flip="none" rotWithShape="1">
            <a:gsLst>
              <a:gs pos="0">
                <a:schemeClr val="bg1">
                  <a:lumMod val="85000"/>
                </a:schemeClr>
              </a:gs>
              <a:gs pos="50000">
                <a:schemeClr val="bg2"/>
              </a:gs>
              <a:gs pos="99000">
                <a:schemeClr val="bg1"/>
              </a:gs>
            </a:gsLst>
            <a:path path="circle">
              <a:fillToRect l="50000" t="50000" r="50000" b="50000"/>
            </a:path>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CA5D7A5-98A6-F928-6E86-D1CBF971F4E4}"/>
              </a:ext>
            </a:extLst>
          </p:cNvPr>
          <p:cNvSpPr txBox="1"/>
          <p:nvPr/>
        </p:nvSpPr>
        <p:spPr>
          <a:xfrm rot="16200000">
            <a:off x="-870792" y="4519181"/>
            <a:ext cx="259077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Exhibition advertising opportunities</a:t>
            </a:r>
            <a:endParaRPr kumimoji="0" lang="ru-RU"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aphicFrame>
        <p:nvGraphicFramePr>
          <p:cNvPr id="6" name="Таблица 5">
            <a:extLst>
              <a:ext uri="{FF2B5EF4-FFF2-40B4-BE49-F238E27FC236}">
                <a16:creationId xmlns:a16="http://schemas.microsoft.com/office/drawing/2014/main" id="{184990D2-22B9-09B2-8769-76BEBB4C9767}"/>
              </a:ext>
            </a:extLst>
          </p:cNvPr>
          <p:cNvGraphicFramePr>
            <a:graphicFrameLocks noGrp="1"/>
          </p:cNvGraphicFramePr>
          <p:nvPr>
            <p:extLst>
              <p:ext uri="{D42A27DB-BD31-4B8C-83A1-F6EECF244321}">
                <p14:modId xmlns:p14="http://schemas.microsoft.com/office/powerpoint/2010/main" val="3795186034"/>
              </p:ext>
            </p:extLst>
          </p:nvPr>
        </p:nvGraphicFramePr>
        <p:xfrm>
          <a:off x="1427797" y="2204763"/>
          <a:ext cx="6165089" cy="391332"/>
        </p:xfrm>
        <a:graphic>
          <a:graphicData uri="http://schemas.openxmlformats.org/drawingml/2006/table">
            <a:tbl>
              <a:tblPr firstRow="1" bandRow="1">
                <a:tableStyleId>{5C22544A-7EE6-4342-B048-85BDC9FD1C3A}</a:tableStyleId>
              </a:tblPr>
              <a:tblGrid>
                <a:gridCol w="449434">
                  <a:extLst>
                    <a:ext uri="{9D8B030D-6E8A-4147-A177-3AD203B41FA5}">
                      <a16:colId xmlns:a16="http://schemas.microsoft.com/office/drawing/2014/main" val="3818540018"/>
                    </a:ext>
                  </a:extLst>
                </a:gridCol>
                <a:gridCol w="4590244">
                  <a:extLst>
                    <a:ext uri="{9D8B030D-6E8A-4147-A177-3AD203B41FA5}">
                      <a16:colId xmlns:a16="http://schemas.microsoft.com/office/drawing/2014/main" val="913392661"/>
                    </a:ext>
                  </a:extLst>
                </a:gridCol>
                <a:gridCol w="1125411">
                  <a:extLst>
                    <a:ext uri="{9D8B030D-6E8A-4147-A177-3AD203B41FA5}">
                      <a16:colId xmlns:a16="http://schemas.microsoft.com/office/drawing/2014/main" val="1959174110"/>
                    </a:ext>
                  </a:extLst>
                </a:gridCol>
              </a:tblGrid>
              <a:tr h="391332">
                <a:tc>
                  <a:txBody>
                    <a:bodyPr/>
                    <a:lstStyle/>
                    <a:p>
                      <a:pPr algn="ctr"/>
                      <a:r>
                        <a:rPr lang="en-US" sz="1200" b="0" kern="1200" dirty="0">
                          <a:solidFill>
                            <a:srgbClr val="EC6503"/>
                          </a:solidFill>
                          <a:effectLst/>
                          <a:latin typeface="Roboto" panose="02000000000000000000" pitchFamily="2" charset="0"/>
                          <a:ea typeface="Roboto" panose="02000000000000000000" pitchFamily="2" charset="0"/>
                          <a:cs typeface="+mn-cs"/>
                        </a:rPr>
                        <a:t>7.1</a:t>
                      </a:r>
                      <a:endParaRPr lang="en-US" sz="1000" b="0" dirty="0">
                        <a:solidFill>
                          <a:srgbClr val="EC6503"/>
                        </a:solidFill>
                        <a:latin typeface="Roboto" panose="02000000000000000000" pitchFamily="2" charset="0"/>
                        <a:ea typeface="Roboto" panose="02000000000000000000" pitchFamily="2"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200" b="0" kern="1200" dirty="0">
                          <a:solidFill>
                            <a:srgbClr val="EC6503"/>
                          </a:solidFill>
                          <a:effectLst/>
                          <a:latin typeface="Roboto" panose="02000000000000000000" pitchFamily="2" charset="0"/>
                          <a:ea typeface="Roboto" panose="02000000000000000000" pitchFamily="2" charset="0"/>
                          <a:cs typeface="+mn-cs"/>
                        </a:rPr>
                        <a:t>Promoter badge, 1 item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b="1" kern="1200" dirty="0">
                          <a:solidFill>
                            <a:srgbClr val="172C51"/>
                          </a:solidFill>
                          <a:effectLst/>
                          <a:latin typeface="Roboto" panose="02000000000000000000" pitchFamily="2" charset="0"/>
                          <a:ea typeface="Roboto" panose="02000000000000000000" pitchFamily="2" charset="0"/>
                          <a:cs typeface="+mn-cs"/>
                        </a:rPr>
                        <a:t>440 </a:t>
                      </a:r>
                      <a:r>
                        <a:rPr lang="en-US" sz="1100" b="1" kern="1200" dirty="0">
                          <a:solidFill>
                            <a:srgbClr val="172C51"/>
                          </a:solidFill>
                          <a:effectLst/>
                          <a:latin typeface="Roboto" panose="02000000000000000000" pitchFamily="2" charset="0"/>
                          <a:ea typeface="Roboto" panose="02000000000000000000" pitchFamily="2" charset="0"/>
                          <a:cs typeface="+mn-cs"/>
                        </a:rPr>
                        <a:t>euro</a:t>
                      </a:r>
                      <a:endParaRPr lang="en-US" sz="1100" b="1" dirty="0">
                        <a:solidFill>
                          <a:srgbClr val="172C51"/>
                        </a:solidFill>
                        <a:latin typeface="Roboto" panose="02000000000000000000" pitchFamily="2"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777470576"/>
                  </a:ext>
                </a:extLst>
              </a:tr>
            </a:tbl>
          </a:graphicData>
        </a:graphic>
      </p:graphicFrame>
      <p:pic>
        <p:nvPicPr>
          <p:cNvPr id="28" name="Рисунок 27">
            <a:extLst>
              <a:ext uri="{FF2B5EF4-FFF2-40B4-BE49-F238E27FC236}">
                <a16:creationId xmlns:a16="http://schemas.microsoft.com/office/drawing/2014/main" id="{527DAB62-EF50-81BE-0325-96D7161DEE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93545" y="1811253"/>
            <a:ext cx="833874" cy="359925"/>
          </a:xfrm>
          <a:prstGeom prst="rect">
            <a:avLst/>
          </a:prstGeom>
        </p:spPr>
      </p:pic>
      <p:pic>
        <p:nvPicPr>
          <p:cNvPr id="29" name="Рисунок 28">
            <a:extLst>
              <a:ext uri="{FF2B5EF4-FFF2-40B4-BE49-F238E27FC236}">
                <a16:creationId xmlns:a16="http://schemas.microsoft.com/office/drawing/2014/main" id="{83E2BB67-F92C-B531-838B-DD12426A5E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20577" y="724458"/>
            <a:ext cx="1096839" cy="150954"/>
          </a:xfrm>
          <a:prstGeom prst="rect">
            <a:avLst/>
          </a:prstGeom>
        </p:spPr>
      </p:pic>
      <p:pic>
        <p:nvPicPr>
          <p:cNvPr id="3" name="Рисунок 2" descr="Крышка вправо со сплошной заливкой">
            <a:extLst>
              <a:ext uri="{FF2B5EF4-FFF2-40B4-BE49-F238E27FC236}">
                <a16:creationId xmlns:a16="http://schemas.microsoft.com/office/drawing/2014/main" id="{88935468-9377-7EAA-6AAF-7CD34EFCAE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86955" y="5895500"/>
            <a:ext cx="710985" cy="710985"/>
          </a:xfrm>
          <a:prstGeom prst="rect">
            <a:avLst/>
          </a:prstGeom>
        </p:spPr>
      </p:pic>
      <p:pic>
        <p:nvPicPr>
          <p:cNvPr id="5" name="Рисунок 4" descr="Крышка вправо со сплошной заливкой">
            <a:extLst>
              <a:ext uri="{FF2B5EF4-FFF2-40B4-BE49-F238E27FC236}">
                <a16:creationId xmlns:a16="http://schemas.microsoft.com/office/drawing/2014/main" id="{C0F18E17-34E6-55C9-3D67-CC61FA5948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86954" y="6065733"/>
            <a:ext cx="710985" cy="710985"/>
          </a:xfrm>
          <a:prstGeom prst="rect">
            <a:avLst/>
          </a:prstGeom>
        </p:spPr>
      </p:pic>
      <p:sp>
        <p:nvSpPr>
          <p:cNvPr id="10" name="TextBox 9">
            <a:extLst>
              <a:ext uri="{FF2B5EF4-FFF2-40B4-BE49-F238E27FC236}">
                <a16:creationId xmlns:a16="http://schemas.microsoft.com/office/drawing/2014/main" id="{8ADA4BB7-EC4E-5AE7-522F-DE50BE3FF9D1}"/>
              </a:ext>
            </a:extLst>
          </p:cNvPr>
          <p:cNvSpPr txBox="1"/>
          <p:nvPr/>
        </p:nvSpPr>
        <p:spPr>
          <a:xfrm>
            <a:off x="1155453" y="895099"/>
            <a:ext cx="6688055" cy="969496"/>
          </a:xfrm>
          <a:prstGeom prst="rect">
            <a:avLst/>
          </a:prstGeom>
          <a:noFill/>
        </p:spPr>
        <p:txBody>
          <a:bodyPr wrap="square" rtlCol="0">
            <a:spAutoFit/>
          </a:bodyPr>
          <a:lstStyle/>
          <a:p>
            <a:pPr marL="285750" indent="-285750">
              <a:buFont typeface="Arial" panose="020B0604020202020204" pitchFamily="34" charset="0"/>
              <a:buChar char="•"/>
            </a:pPr>
            <a:r>
              <a:rPr lang="en-US" sz="1400" b="1" dirty="0">
                <a:solidFill>
                  <a:schemeClr val="bg1"/>
                </a:solidFill>
                <a:latin typeface="Roboto" panose="02000000000000000000" pitchFamily="2" charset="0"/>
                <a:ea typeface="Roboto" panose="02000000000000000000" pitchFamily="2" charset="0"/>
                <a:cs typeface="Roboto" panose="02000000000000000000" pitchFamily="2" charset="0"/>
              </a:rPr>
              <a:t>Promoter badge</a:t>
            </a:r>
          </a:p>
          <a:p>
            <a:endParaRPr lang="ru-RU" sz="700" dirty="0">
              <a:solidFill>
                <a:schemeClr val="bg1"/>
              </a:solidFill>
              <a:latin typeface="Roboto" panose="02000000000000000000" pitchFamily="2" charset="0"/>
              <a:ea typeface="Roboto" panose="02000000000000000000" pitchFamily="2" charset="0"/>
              <a:cs typeface="Roboto" panose="02000000000000000000" pitchFamily="2" charset="0"/>
            </a:endParaRPr>
          </a:p>
          <a:p>
            <a:r>
              <a:rPr lang="en-US" sz="1200" dirty="0">
                <a:solidFill>
                  <a:schemeClr val="bg1"/>
                </a:solidFill>
                <a:latin typeface="Roboto" panose="02000000000000000000" pitchFamily="2" charset="0"/>
                <a:ea typeface="Roboto" panose="02000000000000000000" pitchFamily="2" charset="0"/>
                <a:cs typeface="Roboto" panose="02000000000000000000" pitchFamily="2" charset="0"/>
              </a:rPr>
              <a:t>The badge provides permission to conduct promotional activities in the exhibition hall, which will allow you to cover the entire exhibition audience with advertising in a non-standard form and surprise your target audience, thereby arousing their interest in your stand.</a:t>
            </a:r>
          </a:p>
        </p:txBody>
      </p:sp>
      <p:sp>
        <p:nvSpPr>
          <p:cNvPr id="14" name="TextBox 13">
            <a:extLst>
              <a:ext uri="{FF2B5EF4-FFF2-40B4-BE49-F238E27FC236}">
                <a16:creationId xmlns:a16="http://schemas.microsoft.com/office/drawing/2014/main" id="{21DFA3D2-45E3-0759-FBF4-16214B8BDD3C}"/>
              </a:ext>
            </a:extLst>
          </p:cNvPr>
          <p:cNvSpPr txBox="1"/>
          <p:nvPr/>
        </p:nvSpPr>
        <p:spPr>
          <a:xfrm>
            <a:off x="9299693" y="2045630"/>
            <a:ext cx="1500843" cy="230832"/>
          </a:xfrm>
          <a:prstGeom prst="rect">
            <a:avLst/>
          </a:prstGeom>
          <a:noFill/>
        </p:spPr>
        <p:txBody>
          <a:bodyPr wrap="square" rtlCol="0">
            <a:spAutoFit/>
          </a:bodyPr>
          <a:lstStyle/>
          <a:p>
            <a:pPr algn="ctr">
              <a:defRPr/>
            </a:pPr>
            <a:r>
              <a:rPr lang="en-US" sz="900" dirty="0">
                <a:solidFill>
                  <a:schemeClr val="tx1">
                    <a:lumMod val="85000"/>
                    <a:lumOff val="15000"/>
                  </a:schemeClr>
                </a:solidFill>
                <a:latin typeface="Roboto" panose="02000000000000000000" pitchFamily="2" charset="0"/>
                <a:ea typeface="Roboto" panose="02000000000000000000" pitchFamily="2" charset="0"/>
              </a:rPr>
              <a:t>Promoter</a:t>
            </a:r>
            <a:endParaRPr lang="ru-RU" sz="900"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9" name="TextBox 8">
            <a:extLst>
              <a:ext uri="{FF2B5EF4-FFF2-40B4-BE49-F238E27FC236}">
                <a16:creationId xmlns:a16="http://schemas.microsoft.com/office/drawing/2014/main" id="{86E312C9-B83F-6FDE-E0B1-BEE48ECE9436}"/>
              </a:ext>
            </a:extLst>
          </p:cNvPr>
          <p:cNvSpPr txBox="1"/>
          <p:nvPr/>
        </p:nvSpPr>
        <p:spPr>
          <a:xfrm>
            <a:off x="8904522" y="6441143"/>
            <a:ext cx="2338917" cy="230832"/>
          </a:xfrm>
          <a:prstGeom prst="rect">
            <a:avLst/>
          </a:prstGeom>
          <a:noFill/>
        </p:spPr>
        <p:txBody>
          <a:bodyPr wrap="square" rtlCol="0">
            <a:spAutoFit/>
          </a:bodyPr>
          <a:lstStyle/>
          <a:p>
            <a:pPr algn="ctr">
              <a:defRPr/>
            </a:pPr>
            <a:r>
              <a:rPr lang="en-US" sz="900" dirty="0">
                <a:solidFill>
                  <a:schemeClr val="tx1">
                    <a:lumMod val="85000"/>
                    <a:lumOff val="15000"/>
                  </a:schemeClr>
                </a:solidFill>
                <a:latin typeface="Roboto" panose="02000000000000000000" pitchFamily="2" charset="0"/>
                <a:ea typeface="Roboto" panose="02000000000000000000" pitchFamily="2" charset="0"/>
              </a:rPr>
              <a:t>Distribution of materials in cubes </a:t>
            </a:r>
            <a:endParaRPr lang="ru-RU" sz="900"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11" name="TextBox 10">
            <a:extLst>
              <a:ext uri="{FF2B5EF4-FFF2-40B4-BE49-F238E27FC236}">
                <a16:creationId xmlns:a16="http://schemas.microsoft.com/office/drawing/2014/main" id="{9B7ADCA9-1C74-AC5F-866E-5F52077BD9AB}"/>
              </a:ext>
            </a:extLst>
          </p:cNvPr>
          <p:cNvSpPr txBox="1"/>
          <p:nvPr/>
        </p:nvSpPr>
        <p:spPr>
          <a:xfrm>
            <a:off x="1155453" y="3270445"/>
            <a:ext cx="6688055" cy="784830"/>
          </a:xfrm>
          <a:prstGeom prst="rect">
            <a:avLst/>
          </a:prstGeom>
          <a:noFill/>
        </p:spPr>
        <p:txBody>
          <a:bodyPr wrap="square" rtlCol="0">
            <a:spAutoFit/>
          </a:bodyPr>
          <a:lstStyle/>
          <a:p>
            <a:pPr marL="285750" indent="-285750">
              <a:buFont typeface="Arial" panose="020B0604020202020204" pitchFamily="34" charset="0"/>
              <a:buChar char="•"/>
            </a:pPr>
            <a:r>
              <a:rPr lang="en-US" sz="1400" b="1" dirty="0">
                <a:solidFill>
                  <a:schemeClr val="bg1"/>
                </a:solidFill>
                <a:latin typeface="Roboto" panose="02000000000000000000" pitchFamily="2" charset="0"/>
                <a:ea typeface="Roboto" panose="02000000000000000000" pitchFamily="2" charset="0"/>
                <a:cs typeface="Roboto" panose="02000000000000000000" pitchFamily="2" charset="0"/>
              </a:rPr>
              <a:t>Material distribution</a:t>
            </a:r>
          </a:p>
          <a:p>
            <a:endParaRPr lang="ru-RU" sz="700" dirty="0">
              <a:solidFill>
                <a:schemeClr val="bg1"/>
              </a:solidFill>
              <a:latin typeface="Roboto" panose="02000000000000000000" pitchFamily="2" charset="0"/>
              <a:ea typeface="Roboto" panose="02000000000000000000" pitchFamily="2" charset="0"/>
              <a:cs typeface="Roboto" panose="02000000000000000000" pitchFamily="2" charset="0"/>
            </a:endParaRPr>
          </a:p>
          <a:p>
            <a:r>
              <a:rPr lang="en-US" sz="1200" dirty="0">
                <a:solidFill>
                  <a:schemeClr val="bg1"/>
                </a:solidFill>
                <a:latin typeface="Roboto" panose="02000000000000000000" pitchFamily="2" charset="0"/>
                <a:ea typeface="Roboto" panose="02000000000000000000" pitchFamily="2" charset="0"/>
                <a:cs typeface="Roboto" panose="02000000000000000000" pitchFamily="2" charset="0"/>
              </a:rPr>
              <a:t>Use the unique opportunity to tell the audience about your products and services right at the exhibition entrance and capture attention of even those who may not reach you at the show</a:t>
            </a:r>
          </a:p>
        </p:txBody>
      </p:sp>
      <p:sp>
        <p:nvSpPr>
          <p:cNvPr id="12" name="Прямоугольник: скругленные углы 11">
            <a:extLst>
              <a:ext uri="{FF2B5EF4-FFF2-40B4-BE49-F238E27FC236}">
                <a16:creationId xmlns:a16="http://schemas.microsoft.com/office/drawing/2014/main" id="{2E504BA0-C49A-5ED3-B03F-2C618E658FFB}"/>
              </a:ext>
            </a:extLst>
          </p:cNvPr>
          <p:cNvSpPr/>
          <p:nvPr/>
        </p:nvSpPr>
        <p:spPr>
          <a:xfrm>
            <a:off x="1278794" y="4657241"/>
            <a:ext cx="6564714" cy="1400823"/>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Таблица 12">
            <a:extLst>
              <a:ext uri="{FF2B5EF4-FFF2-40B4-BE49-F238E27FC236}">
                <a16:creationId xmlns:a16="http://schemas.microsoft.com/office/drawing/2014/main" id="{AB4B6B0B-1E99-5156-0E29-84F5F3DCCFB1}"/>
              </a:ext>
            </a:extLst>
          </p:cNvPr>
          <p:cNvGraphicFramePr>
            <a:graphicFrameLocks noGrp="1"/>
          </p:cNvGraphicFramePr>
          <p:nvPr>
            <p:extLst>
              <p:ext uri="{D42A27DB-BD31-4B8C-83A1-F6EECF244321}">
                <p14:modId xmlns:p14="http://schemas.microsoft.com/office/powerpoint/2010/main" val="3984296098"/>
              </p:ext>
            </p:extLst>
          </p:nvPr>
        </p:nvGraphicFramePr>
        <p:xfrm>
          <a:off x="1380172" y="4727545"/>
          <a:ext cx="6378088" cy="1239864"/>
        </p:xfrm>
        <a:graphic>
          <a:graphicData uri="http://schemas.openxmlformats.org/drawingml/2006/table">
            <a:tbl>
              <a:tblPr firstRow="1" bandRow="1">
                <a:tableStyleId>{5C22544A-7EE6-4342-B048-85BDC9FD1C3A}</a:tableStyleId>
              </a:tblPr>
              <a:tblGrid>
                <a:gridCol w="464961">
                  <a:extLst>
                    <a:ext uri="{9D8B030D-6E8A-4147-A177-3AD203B41FA5}">
                      <a16:colId xmlns:a16="http://schemas.microsoft.com/office/drawing/2014/main" val="3818540018"/>
                    </a:ext>
                  </a:extLst>
                </a:gridCol>
                <a:gridCol w="4650917">
                  <a:extLst>
                    <a:ext uri="{9D8B030D-6E8A-4147-A177-3AD203B41FA5}">
                      <a16:colId xmlns:a16="http://schemas.microsoft.com/office/drawing/2014/main" val="913392661"/>
                    </a:ext>
                  </a:extLst>
                </a:gridCol>
                <a:gridCol w="1262210">
                  <a:extLst>
                    <a:ext uri="{9D8B030D-6E8A-4147-A177-3AD203B41FA5}">
                      <a16:colId xmlns:a16="http://schemas.microsoft.com/office/drawing/2014/main" val="1959174110"/>
                    </a:ext>
                  </a:extLst>
                </a:gridCol>
              </a:tblGrid>
              <a:tr h="391332">
                <a:tc>
                  <a:txBody>
                    <a:bodyPr/>
                    <a:lstStyle/>
                    <a:p>
                      <a:pPr algn="ctr"/>
                      <a:r>
                        <a:rPr lang="ru-RU" sz="1200" b="0" kern="1200" dirty="0">
                          <a:solidFill>
                            <a:srgbClr val="EC6503"/>
                          </a:solidFill>
                          <a:effectLst/>
                          <a:latin typeface="Roboto" panose="02000000000000000000" pitchFamily="2" charset="0"/>
                          <a:ea typeface="Roboto" panose="02000000000000000000" pitchFamily="2" charset="0"/>
                          <a:cs typeface="+mn-cs"/>
                        </a:rPr>
                        <a:t>8</a:t>
                      </a:r>
                      <a:r>
                        <a:rPr lang="en-US" sz="1200" b="0" kern="1200" dirty="0">
                          <a:solidFill>
                            <a:srgbClr val="EC6503"/>
                          </a:solidFill>
                          <a:effectLst/>
                          <a:latin typeface="Roboto" panose="02000000000000000000" pitchFamily="2" charset="0"/>
                          <a:ea typeface="Roboto" panose="02000000000000000000" pitchFamily="2" charset="0"/>
                          <a:cs typeface="+mn-cs"/>
                        </a:rPr>
                        <a:t>.1</a:t>
                      </a:r>
                      <a:endParaRPr lang="en-US" sz="1000" b="0" dirty="0">
                        <a:solidFill>
                          <a:srgbClr val="EC6503"/>
                        </a:solidFill>
                        <a:latin typeface="Roboto" panose="02000000000000000000" pitchFamily="2" charset="0"/>
                        <a:ea typeface="Roboto" panose="02000000000000000000" pitchFamily="2"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200" b="0" kern="1200" dirty="0">
                          <a:solidFill>
                            <a:srgbClr val="EC6503"/>
                          </a:solidFill>
                          <a:effectLst/>
                          <a:latin typeface="Roboto" panose="02000000000000000000" pitchFamily="2" charset="0"/>
                          <a:ea typeface="Roboto" panose="02000000000000000000" pitchFamily="2" charset="0"/>
                          <a:cs typeface="+mn-cs"/>
                        </a:rPr>
                        <a:t>Distribution of materials from the registration desk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b="1" kern="1200" dirty="0">
                          <a:solidFill>
                            <a:srgbClr val="172C51"/>
                          </a:solidFill>
                          <a:effectLst/>
                          <a:latin typeface="Roboto" panose="02000000000000000000" pitchFamily="2" charset="0"/>
                          <a:ea typeface="Roboto" panose="02000000000000000000" pitchFamily="2" charset="0"/>
                          <a:cs typeface="+mn-cs"/>
                        </a:rPr>
                        <a:t>715</a:t>
                      </a:r>
                      <a:r>
                        <a:rPr lang="ru-RU" sz="1400" b="1" kern="1200" dirty="0">
                          <a:solidFill>
                            <a:srgbClr val="172C51"/>
                          </a:solidFill>
                          <a:effectLst/>
                          <a:latin typeface="Roboto" panose="02000000000000000000" pitchFamily="2" charset="0"/>
                          <a:ea typeface="Roboto" panose="02000000000000000000" pitchFamily="2" charset="0"/>
                          <a:cs typeface="+mn-cs"/>
                        </a:rPr>
                        <a:t> </a:t>
                      </a:r>
                      <a:r>
                        <a:rPr lang="en-US" sz="1100" b="1" kern="1200" dirty="0">
                          <a:solidFill>
                            <a:srgbClr val="172C51"/>
                          </a:solidFill>
                          <a:effectLst/>
                          <a:latin typeface="Roboto" panose="02000000000000000000" pitchFamily="2" charset="0"/>
                          <a:ea typeface="Roboto" panose="02000000000000000000" pitchFamily="2" charset="0"/>
                          <a:cs typeface="+mn-cs"/>
                        </a:rPr>
                        <a:t>euro</a:t>
                      </a:r>
                      <a:endParaRPr lang="en-US" sz="1400" b="1" dirty="0">
                        <a:solidFill>
                          <a:srgbClr val="172C51"/>
                        </a:solidFill>
                        <a:latin typeface="Roboto" panose="02000000000000000000" pitchFamily="2"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777470576"/>
                  </a:ext>
                </a:extLst>
              </a:tr>
              <a:tr h="391332">
                <a:tc>
                  <a:txBody>
                    <a:bodyPr/>
                    <a:lstStyle/>
                    <a:p>
                      <a:pPr algn="ctr"/>
                      <a:r>
                        <a:rPr lang="ru-RU" sz="1200" b="0" dirty="0">
                          <a:solidFill>
                            <a:srgbClr val="EC6503"/>
                          </a:solidFill>
                          <a:latin typeface="Roboto" panose="02000000000000000000" pitchFamily="2" charset="0"/>
                          <a:ea typeface="Roboto" panose="02000000000000000000" pitchFamily="2" charset="0"/>
                        </a:rPr>
                        <a:t>8</a:t>
                      </a:r>
                      <a:r>
                        <a:rPr lang="en-US" sz="1200" b="0" dirty="0">
                          <a:solidFill>
                            <a:srgbClr val="EC6503"/>
                          </a:solidFill>
                          <a:latin typeface="Roboto" panose="02000000000000000000" pitchFamily="2" charset="0"/>
                          <a:ea typeface="Roboto" panose="02000000000000000000" pitchFamily="2" charset="0"/>
                        </a:rPr>
                        <a:t>.2</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200" b="0" dirty="0">
                          <a:solidFill>
                            <a:srgbClr val="EC6503"/>
                          </a:solidFill>
                          <a:latin typeface="Roboto" panose="02000000000000000000" pitchFamily="2" charset="0"/>
                          <a:ea typeface="Roboto" panose="02000000000000000000" pitchFamily="2" charset="0"/>
                        </a:rPr>
                        <a:t>Distribution of materials in cubes (with the Exhibition Guide)</a:t>
                      </a:r>
                    </a:p>
                    <a:p>
                      <a:pPr algn="ctr"/>
                      <a:r>
                        <a:rPr lang="en-US" sz="1200" b="0" dirty="0">
                          <a:solidFill>
                            <a:srgbClr val="EC6503"/>
                          </a:solidFill>
                          <a:latin typeface="Roboto" panose="02000000000000000000" pitchFamily="2" charset="0"/>
                          <a:ea typeface="Roboto" panose="02000000000000000000" pitchFamily="2" charset="0"/>
                        </a:rPr>
                        <a:t>in the registration area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b="1" dirty="0">
                          <a:solidFill>
                            <a:srgbClr val="172C51"/>
                          </a:solidFill>
                          <a:latin typeface="Roboto" panose="02000000000000000000" pitchFamily="2" charset="0"/>
                          <a:ea typeface="Roboto" panose="02000000000000000000" pitchFamily="2" charset="0"/>
                        </a:rPr>
                        <a:t>990</a:t>
                      </a:r>
                      <a:r>
                        <a:rPr lang="ru-RU" sz="1400" b="1" dirty="0">
                          <a:solidFill>
                            <a:srgbClr val="172C51"/>
                          </a:solidFill>
                          <a:latin typeface="Roboto" panose="02000000000000000000" pitchFamily="2" charset="0"/>
                          <a:ea typeface="Roboto" panose="02000000000000000000" pitchFamily="2" charset="0"/>
                        </a:rPr>
                        <a:t> </a:t>
                      </a:r>
                      <a:r>
                        <a:rPr lang="en-US" sz="1100" b="1" dirty="0">
                          <a:solidFill>
                            <a:srgbClr val="172C51"/>
                          </a:solidFill>
                          <a:latin typeface="Roboto" panose="02000000000000000000" pitchFamily="2" charset="0"/>
                          <a:ea typeface="Roboto" panose="02000000000000000000" pitchFamily="2" charset="0"/>
                        </a:rPr>
                        <a:t>euro</a:t>
                      </a:r>
                      <a:endParaRPr lang="en-US" sz="1400" b="1" dirty="0">
                        <a:solidFill>
                          <a:srgbClr val="172C51"/>
                        </a:solidFill>
                        <a:latin typeface="Roboto" panose="02000000000000000000" pitchFamily="2"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306849181"/>
                  </a:ext>
                </a:extLst>
              </a:tr>
              <a:tr h="391332">
                <a:tc>
                  <a:txBody>
                    <a:bodyPr/>
                    <a:lstStyle/>
                    <a:p>
                      <a:pPr algn="ctr"/>
                      <a:r>
                        <a:rPr lang="ru-RU" sz="1200" b="0" dirty="0">
                          <a:solidFill>
                            <a:srgbClr val="EC6503"/>
                          </a:solidFill>
                          <a:latin typeface="Roboto" panose="02000000000000000000" pitchFamily="2" charset="0"/>
                          <a:ea typeface="Roboto" panose="02000000000000000000" pitchFamily="2" charset="0"/>
                        </a:rPr>
                        <a:t>8</a:t>
                      </a:r>
                      <a:r>
                        <a:rPr lang="en-US" sz="1200" b="0" dirty="0">
                          <a:solidFill>
                            <a:srgbClr val="EC6503"/>
                          </a:solidFill>
                          <a:latin typeface="Roboto" panose="02000000000000000000" pitchFamily="2" charset="0"/>
                          <a:ea typeface="Roboto" panose="02000000000000000000" pitchFamily="2" charset="0"/>
                        </a:rPr>
                        <a:t>.3</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200" b="0" dirty="0">
                          <a:solidFill>
                            <a:srgbClr val="EC6503"/>
                          </a:solidFill>
                          <a:latin typeface="Roboto" panose="02000000000000000000" pitchFamily="2" charset="0"/>
                          <a:ea typeface="Roboto" panose="02000000000000000000" pitchFamily="2" charset="0"/>
                        </a:rPr>
                        <a:t>Distribution of materials in exhibitors’ folders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b="1" dirty="0">
                          <a:solidFill>
                            <a:srgbClr val="172C51"/>
                          </a:solidFill>
                          <a:latin typeface="Roboto" panose="02000000000000000000" pitchFamily="2" charset="0"/>
                          <a:ea typeface="Roboto" panose="02000000000000000000" pitchFamily="2" charset="0"/>
                        </a:rPr>
                        <a:t>880</a:t>
                      </a:r>
                      <a:r>
                        <a:rPr lang="ru-RU" sz="1400" b="1" dirty="0">
                          <a:solidFill>
                            <a:srgbClr val="172C51"/>
                          </a:solidFill>
                          <a:latin typeface="Roboto" panose="02000000000000000000" pitchFamily="2" charset="0"/>
                          <a:ea typeface="Roboto" panose="02000000000000000000" pitchFamily="2" charset="0"/>
                        </a:rPr>
                        <a:t> </a:t>
                      </a:r>
                      <a:r>
                        <a:rPr lang="en-US" sz="1100" b="1">
                          <a:solidFill>
                            <a:srgbClr val="172C51"/>
                          </a:solidFill>
                          <a:latin typeface="Roboto" panose="02000000000000000000" pitchFamily="2" charset="0"/>
                          <a:ea typeface="Roboto" panose="02000000000000000000" pitchFamily="2" charset="0"/>
                        </a:rPr>
                        <a:t>euro</a:t>
                      </a:r>
                      <a:endParaRPr lang="en-US" sz="1400" b="1" dirty="0">
                        <a:solidFill>
                          <a:srgbClr val="172C51"/>
                        </a:solidFill>
                        <a:latin typeface="Roboto" panose="02000000000000000000" pitchFamily="2"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783562257"/>
                  </a:ext>
                </a:extLst>
              </a:tr>
            </a:tbl>
          </a:graphicData>
        </a:graphic>
      </p:graphicFrame>
      <p:pic>
        <p:nvPicPr>
          <p:cNvPr id="16" name="Рисунок 15" descr="Изображение выглядит как одежда, человек, текст, в помещении&#10;&#10;Автоматически созданное описание">
            <a:extLst>
              <a:ext uri="{FF2B5EF4-FFF2-40B4-BE49-F238E27FC236}">
                <a16:creationId xmlns:a16="http://schemas.microsoft.com/office/drawing/2014/main" id="{E3FAE642-2527-198F-17AF-4D0080018B1B}"/>
              </a:ext>
            </a:extLst>
          </p:cNvPr>
          <p:cNvPicPr>
            <a:picLocks noChangeAspect="1"/>
          </p:cNvPicPr>
          <p:nvPr/>
        </p:nvPicPr>
        <p:blipFill>
          <a:blip r:embed="rId8"/>
          <a:stretch>
            <a:fillRect/>
          </a:stretch>
        </p:blipFill>
        <p:spPr>
          <a:xfrm>
            <a:off x="8657705" y="251515"/>
            <a:ext cx="2784817" cy="1786180"/>
          </a:xfrm>
          <a:prstGeom prst="rect">
            <a:avLst/>
          </a:prstGeom>
        </p:spPr>
      </p:pic>
      <p:pic>
        <p:nvPicPr>
          <p:cNvPr id="18" name="Рисунок 17" descr="Изображение выглядит как текст, визитная карточка, снимок экрана, дизайн&#10;&#10;Автоматически созданное описание">
            <a:extLst>
              <a:ext uri="{FF2B5EF4-FFF2-40B4-BE49-F238E27FC236}">
                <a16:creationId xmlns:a16="http://schemas.microsoft.com/office/drawing/2014/main" id="{16BEDA9E-DE5E-E3F8-4380-243E80283CD9}"/>
              </a:ext>
            </a:extLst>
          </p:cNvPr>
          <p:cNvPicPr>
            <a:picLocks noChangeAspect="1"/>
          </p:cNvPicPr>
          <p:nvPr/>
        </p:nvPicPr>
        <p:blipFill>
          <a:blip r:embed="rId9"/>
          <a:stretch>
            <a:fillRect/>
          </a:stretch>
        </p:blipFill>
        <p:spPr>
          <a:xfrm>
            <a:off x="8657705" y="2325641"/>
            <a:ext cx="2778554" cy="1973616"/>
          </a:xfrm>
          <a:prstGeom prst="rect">
            <a:avLst/>
          </a:prstGeom>
        </p:spPr>
      </p:pic>
      <p:sp>
        <p:nvSpPr>
          <p:cNvPr id="19" name="TextBox 18">
            <a:extLst>
              <a:ext uri="{FF2B5EF4-FFF2-40B4-BE49-F238E27FC236}">
                <a16:creationId xmlns:a16="http://schemas.microsoft.com/office/drawing/2014/main" id="{7858EA61-0C4A-AC59-ABDF-BF2A64434CAD}"/>
              </a:ext>
            </a:extLst>
          </p:cNvPr>
          <p:cNvSpPr txBox="1"/>
          <p:nvPr/>
        </p:nvSpPr>
        <p:spPr>
          <a:xfrm>
            <a:off x="9227368" y="4265948"/>
            <a:ext cx="1500843" cy="230832"/>
          </a:xfrm>
          <a:prstGeom prst="rect">
            <a:avLst/>
          </a:prstGeom>
          <a:noFill/>
        </p:spPr>
        <p:txBody>
          <a:bodyPr wrap="square" rtlCol="0">
            <a:spAutoFit/>
          </a:bodyPr>
          <a:lstStyle/>
          <a:p>
            <a:pPr algn="ctr">
              <a:defRPr/>
            </a:pPr>
            <a:r>
              <a:rPr lang="en-US" sz="900" dirty="0">
                <a:solidFill>
                  <a:schemeClr val="tx1">
                    <a:lumMod val="85000"/>
                    <a:lumOff val="15000"/>
                  </a:schemeClr>
                </a:solidFill>
                <a:latin typeface="Roboto" panose="02000000000000000000" pitchFamily="2" charset="0"/>
                <a:ea typeface="Roboto" panose="02000000000000000000" pitchFamily="2" charset="0"/>
              </a:rPr>
              <a:t>Promoter badge</a:t>
            </a:r>
            <a:endParaRPr lang="ru-RU" sz="900" dirty="0">
              <a:solidFill>
                <a:schemeClr val="tx1">
                  <a:lumMod val="85000"/>
                  <a:lumOff val="15000"/>
                </a:schemeClr>
              </a:solidFill>
              <a:latin typeface="Roboto" panose="02000000000000000000" pitchFamily="2" charset="0"/>
              <a:ea typeface="Roboto" panose="02000000000000000000" pitchFamily="2" charset="0"/>
            </a:endParaRPr>
          </a:p>
        </p:txBody>
      </p:sp>
      <p:pic>
        <p:nvPicPr>
          <p:cNvPr id="20" name="Рисунок 19" descr="Изображение выглядит как текст, Публикация, Печать, книга&#10;&#10;Автоматически созданное описание">
            <a:extLst>
              <a:ext uri="{FF2B5EF4-FFF2-40B4-BE49-F238E27FC236}">
                <a16:creationId xmlns:a16="http://schemas.microsoft.com/office/drawing/2014/main" id="{FB22DABB-0C41-DB4C-3ED5-10DCDCEBB79F}"/>
              </a:ext>
            </a:extLst>
          </p:cNvPr>
          <p:cNvPicPr>
            <a:picLocks noChangeAspect="1"/>
          </p:cNvPicPr>
          <p:nvPr/>
        </p:nvPicPr>
        <p:blipFill>
          <a:blip r:embed="rId10"/>
          <a:stretch>
            <a:fillRect/>
          </a:stretch>
        </p:blipFill>
        <p:spPr>
          <a:xfrm>
            <a:off x="8651441" y="4579926"/>
            <a:ext cx="2784817" cy="1856544"/>
          </a:xfrm>
          <a:prstGeom prst="rect">
            <a:avLst/>
          </a:prstGeom>
        </p:spPr>
      </p:pic>
    </p:spTree>
    <p:extLst>
      <p:ext uri="{BB962C8B-B14F-4D97-AF65-F5344CB8AC3E}">
        <p14:creationId xmlns:p14="http://schemas.microsoft.com/office/powerpoint/2010/main" val="23216496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8C38040CDFBD547B3CAA7A4B17641DF" ma:contentTypeVersion="6" ma:contentTypeDescription="Create a new document." ma:contentTypeScope="" ma:versionID="ff9fa0d7544461ca57325691760dce19">
  <xsd:schema xmlns:xsd="http://www.w3.org/2001/XMLSchema" xmlns:xs="http://www.w3.org/2001/XMLSchema" xmlns:p="http://schemas.microsoft.com/office/2006/metadata/properties" xmlns:ns2="5e0ca0e3-c273-4bf0-ab96-0bbf135972db" xmlns:ns3="69c0a05b-8013-4b3d-bab4-ef4c36a8c65e" xmlns:ns4="acc8ae83-082c-45e4-9882-faa0d6730d76" xmlns:ns5="25a83672-ab29-42e4-a35d-9da362642b06" targetNamespace="http://schemas.microsoft.com/office/2006/metadata/properties" ma:root="true" ma:fieldsID="b3164d352afaf873540422ffe30637e5" ns2:_="" ns3:_="" ns4:_="" ns5:_="">
    <xsd:import namespace="5e0ca0e3-c273-4bf0-ab96-0bbf135972db"/>
    <xsd:import namespace="69c0a05b-8013-4b3d-bab4-ef4c36a8c65e"/>
    <xsd:import namespace="acc8ae83-082c-45e4-9882-faa0d6730d76"/>
    <xsd:import namespace="25a83672-ab29-42e4-a35d-9da362642b06"/>
    <xsd:element name="properties">
      <xsd:complexType>
        <xsd:sequence>
          <xsd:element name="documentManagement">
            <xsd:complexType>
              <xsd:all>
                <xsd:element ref="ns2:lcf76f155ced4ddcb4097134ff3c332f" minOccurs="0"/>
                <xsd:element ref="ns3:TaxCatchAll" minOccurs="0"/>
                <xsd:element ref="ns4:SharedWithUsers" minOccurs="0"/>
                <xsd:element ref="ns4:SharedWithDetails" minOccurs="0"/>
                <xsd:element ref="ns5:MediaServiceMetadata" minOccurs="0"/>
                <xsd:element ref="ns5:MediaServiceFastMetadata" minOccurs="0"/>
                <xsd:element ref="ns5:MediaServiceDateTaken" minOccurs="0"/>
                <xsd:element ref="ns5:MediaServiceAutoTags" minOccurs="0"/>
                <xsd:element ref="ns5:MediaServiceOCR" minOccurs="0"/>
                <xsd:element ref="ns5:MediaServiceGenerationTime" minOccurs="0"/>
                <xsd:element ref="ns5:MediaServiceEventHashCode" minOccurs="0"/>
                <xsd:element ref="ns5:MediaServiceAutoKeyPoints" minOccurs="0"/>
                <xsd:element ref="ns5:MediaServiceKeyPoints" minOccurs="0"/>
                <xsd:element ref="ns5:MediaLengthInSeconds" minOccurs="0"/>
                <xsd:element ref="ns5: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0ca0e3-c273-4bf0-ab96-0bbf135972db" elementFormDefault="qualified">
    <xsd:import namespace="http://schemas.microsoft.com/office/2006/documentManagement/types"/>
    <xsd:import namespace="http://schemas.microsoft.com/office/infopath/2007/PartnerControls"/>
    <xsd:element name="lcf76f155ced4ddcb4097134ff3c332f" ma:index="8" nillable="true" ma:taxonomy="true" ma:internalName="lcf76f155ced4ddcb4097134ff3c332f" ma:taxonomyFieldName="MediaServiceImageTags" ma:displayName="Image Tags" ma:readOnly="false" ma:fieldId="{5cf76f15-5ced-4ddc-b409-7134ff3c332f}" ma:taxonomyMulti="true" ma:sspId="5de37085-d7dd-4a3b-87d7-d7a14f4a688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c0a05b-8013-4b3d-bab4-ef4c36a8c65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89f698c8-0088-4002-9b41-9400361431c6}" ma:internalName="TaxCatchAll" ma:showField="CatchAllData" ma:web="69c0a05b-8013-4b3d-bab4-ef4c36a8c65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cc8ae83-082c-45e4-9882-faa0d6730d7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5a83672-ab29-42e4-a35d-9da362642b06"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e0ca0e3-c273-4bf0-ab96-0bbf135972db">
      <Terms xmlns="http://schemas.microsoft.com/office/infopath/2007/PartnerControls"/>
    </lcf76f155ced4ddcb4097134ff3c332f>
    <TaxCatchAll xmlns="69c0a05b-8013-4b3d-bab4-ef4c36a8c65e" xsi:nil="true"/>
  </documentManagement>
</p:properties>
</file>

<file path=customXml/itemProps1.xml><?xml version="1.0" encoding="utf-8"?>
<ds:datastoreItem xmlns:ds="http://schemas.openxmlformats.org/officeDocument/2006/customXml" ds:itemID="{C0C71A29-7D8C-440E-A523-D666185B42E0}">
  <ds:schemaRefs>
    <ds:schemaRef ds:uri="http://schemas.microsoft.com/sharepoint/v3/contenttype/forms"/>
  </ds:schemaRefs>
</ds:datastoreItem>
</file>

<file path=customXml/itemProps2.xml><?xml version="1.0" encoding="utf-8"?>
<ds:datastoreItem xmlns:ds="http://schemas.openxmlformats.org/officeDocument/2006/customXml" ds:itemID="{3A4A874A-B4AE-4637-9D7F-6BFA706C06EE}"/>
</file>

<file path=customXml/itemProps3.xml><?xml version="1.0" encoding="utf-8"?>
<ds:datastoreItem xmlns:ds="http://schemas.openxmlformats.org/officeDocument/2006/customXml" ds:itemID="{DECAA3F5-C63F-4DF0-BE77-1EF40F4D9FD5}">
  <ds:schemaRefs>
    <ds:schemaRef ds:uri="http://schemas.microsoft.com/office/2006/metadata/properties"/>
    <ds:schemaRef ds:uri="http://schemas.microsoft.com/office/infopath/2007/PartnerControls"/>
    <ds:schemaRef ds:uri="c6243682-c51e-41fa-a50d-5dee43e39927"/>
    <ds:schemaRef ds:uri="5e0ca0e3-c273-4bf0-ab96-0bbf135972db"/>
    <ds:schemaRef ds:uri="69c0a05b-8013-4b3d-bab4-ef4c36a8c65e"/>
  </ds:schemaRefs>
</ds:datastoreItem>
</file>

<file path=docProps/app.xml><?xml version="1.0" encoding="utf-8"?>
<Properties xmlns="http://schemas.openxmlformats.org/officeDocument/2006/extended-properties" xmlns:vt="http://schemas.openxmlformats.org/officeDocument/2006/docPropsVTypes">
  <TotalTime>3648</TotalTime>
  <Words>1542</Words>
  <Application>Microsoft Office PowerPoint</Application>
  <PresentationFormat>Widescreen</PresentationFormat>
  <Paragraphs>247</Paragraphs>
  <Slides>11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Irina Kazakova</dc:creator>
  <cp:lastModifiedBy>Alina Skrebova</cp:lastModifiedBy>
  <cp:revision>33</cp:revision>
  <dcterms:created xsi:type="dcterms:W3CDTF">2023-11-09T14:53:15Z</dcterms:created>
  <dcterms:modified xsi:type="dcterms:W3CDTF">2025-06-06T08:20:37Z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2023-11-09T15:34:03Z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069677a4-f3b1-4edb-893c-43ff49374258</vt:lpwstr>
  </property>
  <property fmtid="{D5CDD505-2E9C-101B-9397-08002B2CF9AE}" pid="7" name="MSIP_Label_defa4170-0d19-0005-0004-bc88714345d2_ActionId">
    <vt:lpwstr>50d26fb6-e268-4906-999c-6f3ceb09df36</vt:lpwstr>
  </property>
  <property fmtid="{D5CDD505-2E9C-101B-9397-08002B2CF9AE}" pid="8" name="MSIP_Label_defa4170-0d19-0005-0004-bc88714345d2_ContentBits">
    <vt:lpwstr>0</vt:lpwstr>
  </property>
  <property fmtid="{D5CDD505-2E9C-101B-9397-08002B2CF9AE}" pid="9" name="ContentTypeId">
    <vt:lpwstr>0x010100C8C38040CDFBD547B3CAA7A4B17641DF</vt:lpwstr>
  </property>
</Properties>
</file>